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37" r:id="rId2"/>
    <p:sldId id="260" r:id="rId3"/>
    <p:sldId id="258" r:id="rId4"/>
    <p:sldId id="259" r:id="rId5"/>
    <p:sldId id="262" r:id="rId6"/>
    <p:sldId id="261"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81" r:id="rId20"/>
    <p:sldId id="276" r:id="rId21"/>
    <p:sldId id="277" r:id="rId22"/>
    <p:sldId id="282" r:id="rId23"/>
    <p:sldId id="278" r:id="rId24"/>
    <p:sldId id="279" r:id="rId25"/>
    <p:sldId id="283" r:id="rId26"/>
    <p:sldId id="280" r:id="rId27"/>
    <p:sldId id="284" r:id="rId28"/>
    <p:sldId id="285" r:id="rId29"/>
    <p:sldId id="286" r:id="rId30"/>
    <p:sldId id="287" r:id="rId31"/>
    <p:sldId id="288" r:id="rId32"/>
    <p:sldId id="289" r:id="rId33"/>
    <p:sldId id="290" r:id="rId34"/>
    <p:sldId id="291" r:id="rId35"/>
    <p:sldId id="292" r:id="rId36"/>
    <p:sldId id="293" r:id="rId37"/>
    <p:sldId id="300" r:id="rId38"/>
    <p:sldId id="294" r:id="rId39"/>
    <p:sldId id="295" r:id="rId40"/>
    <p:sldId id="296" r:id="rId41"/>
    <p:sldId id="297" r:id="rId42"/>
    <p:sldId id="301" r:id="rId43"/>
    <p:sldId id="299" r:id="rId44"/>
    <p:sldId id="302" r:id="rId45"/>
    <p:sldId id="303" r:id="rId46"/>
    <p:sldId id="311" r:id="rId47"/>
    <p:sldId id="304" r:id="rId48"/>
    <p:sldId id="305" r:id="rId49"/>
    <p:sldId id="306" r:id="rId50"/>
    <p:sldId id="307" r:id="rId51"/>
    <p:sldId id="308" r:id="rId52"/>
    <p:sldId id="313" r:id="rId53"/>
    <p:sldId id="309" r:id="rId54"/>
    <p:sldId id="336" r:id="rId55"/>
    <p:sldId id="314" r:id="rId56"/>
    <p:sldId id="312"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835" autoAdjust="0"/>
    <p:restoredTop sz="95372" autoAdjust="0"/>
  </p:normalViewPr>
  <p:slideViewPr>
    <p:cSldViewPr>
      <p:cViewPr>
        <p:scale>
          <a:sx n="82" d="100"/>
          <a:sy n="82" d="100"/>
        </p:scale>
        <p:origin x="-5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F9A595-5D6A-415E-ABF7-17074F259EE1}" type="datetimeFigureOut">
              <a:rPr lang="en-US" smtClean="0"/>
              <a:t>11/20/2016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35973-4590-4D41-9BCC-072B98A37B07}" type="slidenum">
              <a:rPr lang="en-US" smtClean="0"/>
              <a:t>‹#›</a:t>
            </a:fld>
            <a:endParaRPr lang="en-US"/>
          </a:p>
        </p:txBody>
      </p:sp>
    </p:spTree>
    <p:extLst>
      <p:ext uri="{BB962C8B-B14F-4D97-AF65-F5344CB8AC3E}">
        <p14:creationId xmlns:p14="http://schemas.microsoft.com/office/powerpoint/2010/main" val="212214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Osmosis -</a:t>
            </a:r>
            <a:r>
              <a:rPr lang="en-US" sz="1200" b="0" i="0" kern="1200" dirty="0" smtClean="0">
                <a:solidFill>
                  <a:schemeClr val="tx1"/>
                </a:solidFill>
                <a:effectLst/>
                <a:latin typeface="+mn-lt"/>
                <a:ea typeface="+mn-ea"/>
                <a:cs typeface="+mn-cs"/>
              </a:rPr>
              <a:t>a process by which molecules of a solvent tend to pass through a semipermeable membrane from a less concentrated solution into a more concentrated one, thus equalizing the concentrations on each side of the membrane.</a:t>
            </a:r>
            <a:endParaRPr lang="en-US" dirty="0"/>
          </a:p>
        </p:txBody>
      </p:sp>
      <p:sp>
        <p:nvSpPr>
          <p:cNvPr id="4" name="Slide Number Placeholder 3"/>
          <p:cNvSpPr>
            <a:spLocks noGrp="1"/>
          </p:cNvSpPr>
          <p:nvPr>
            <p:ph type="sldNum" sz="quarter" idx="10"/>
          </p:nvPr>
        </p:nvSpPr>
        <p:spPr/>
        <p:txBody>
          <a:bodyPr/>
          <a:lstStyle/>
          <a:p>
            <a:fld id="{11635973-4590-4D41-9BCC-072B98A37B07}" type="slidenum">
              <a:rPr lang="en-US" smtClean="0"/>
              <a:t>28</a:t>
            </a:fld>
            <a:endParaRPr lang="en-US"/>
          </a:p>
        </p:txBody>
      </p:sp>
    </p:spTree>
    <p:extLst>
      <p:ext uri="{BB962C8B-B14F-4D97-AF65-F5344CB8AC3E}">
        <p14:creationId xmlns:p14="http://schemas.microsoft.com/office/powerpoint/2010/main" val="428409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635973-4590-4D41-9BCC-072B98A37B07}" type="slidenum">
              <a:rPr lang="en-US" smtClean="0"/>
              <a:t>69</a:t>
            </a:fld>
            <a:endParaRPr lang="en-US"/>
          </a:p>
        </p:txBody>
      </p:sp>
    </p:spTree>
    <p:extLst>
      <p:ext uri="{BB962C8B-B14F-4D97-AF65-F5344CB8AC3E}">
        <p14:creationId xmlns:p14="http://schemas.microsoft.com/office/powerpoint/2010/main" val="384445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DEE91-73B6-4F23-8173-85EA60C188C6}"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542E2-6E23-4B45-B03C-036A7D56D5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DEE91-73B6-4F23-8173-85EA60C188C6}" type="datetimeFigureOut">
              <a:rPr lang="en-US" smtClean="0"/>
              <a:pPr/>
              <a:t>11/20/2016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542E2-6E23-4B45-B03C-036A7D56D5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9.png"/></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Cell </a:t>
            </a:r>
            <a:r>
              <a:rPr lang="en-US" dirty="0" err="1" smtClean="0"/>
              <a:t>organells</a:t>
            </a:r>
            <a:r>
              <a:rPr lang="en-US" dirty="0" smtClean="0"/>
              <a:t> </a:t>
            </a:r>
            <a:endParaRPr lang="en-US" dirty="0"/>
          </a:p>
        </p:txBody>
      </p:sp>
      <p:sp>
        <p:nvSpPr>
          <p:cNvPr id="4" name="Subtitle 3"/>
          <p:cNvSpPr>
            <a:spLocks noGrp="1"/>
          </p:cNvSpPr>
          <p:nvPr>
            <p:ph type="subTitle" idx="1"/>
          </p:nvPr>
        </p:nvSpPr>
        <p:spPr/>
        <p:txBody>
          <a:bodyPr/>
          <a:lstStyle/>
          <a:p>
            <a:r>
              <a:rPr lang="en-US" dirty="0" smtClean="0"/>
              <a:t>By </a:t>
            </a:r>
          </a:p>
          <a:p>
            <a:r>
              <a:rPr lang="en-US" dirty="0" smtClean="0"/>
              <a:t>Kimaru Samuel githui</a:t>
            </a:r>
            <a:endParaRPr lang="en-US" dirty="0"/>
          </a:p>
        </p:txBody>
      </p:sp>
    </p:spTree>
    <p:extLst>
      <p:ext uri="{BB962C8B-B14F-4D97-AF65-F5344CB8AC3E}">
        <p14:creationId xmlns:p14="http://schemas.microsoft.com/office/powerpoint/2010/main" val="546999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FUNCTIONS OF MEMBRANE PROTEINS</a:t>
            </a:r>
            <a:endParaRPr lang="en-US" b="1" dirty="0"/>
          </a:p>
        </p:txBody>
      </p:sp>
      <p:sp>
        <p:nvSpPr>
          <p:cNvPr id="3" name="Content Placeholder 2"/>
          <p:cNvSpPr>
            <a:spLocks noGrp="1"/>
          </p:cNvSpPr>
          <p:nvPr>
            <p:ph idx="1"/>
          </p:nvPr>
        </p:nvSpPr>
        <p:spPr/>
        <p:txBody>
          <a:bodyPr>
            <a:normAutofit/>
          </a:bodyPr>
          <a:lstStyle/>
          <a:p>
            <a:r>
              <a:rPr lang="en-US" sz="2400" dirty="0" smtClean="0"/>
              <a:t>Variety of proteins contribute to different kinds of functions</a:t>
            </a:r>
          </a:p>
          <a:p>
            <a:r>
              <a:rPr lang="en-US" sz="2400" dirty="0" smtClean="0"/>
              <a:t>Some integral membrane proteins form </a:t>
            </a:r>
            <a:r>
              <a:rPr lang="en-US" sz="2400" b="1" dirty="0" smtClean="0"/>
              <a:t>ion channels, </a:t>
            </a:r>
            <a:r>
              <a:rPr lang="en-US" sz="2400" b="1" i="1" dirty="0" smtClean="0"/>
              <a:t>pores</a:t>
            </a:r>
          </a:p>
          <a:p>
            <a:pPr>
              <a:buNone/>
            </a:pPr>
            <a:r>
              <a:rPr lang="en-US" sz="2400" dirty="0" smtClean="0"/>
              <a:t>	or holes through which specific ions, such as potassium ions</a:t>
            </a:r>
          </a:p>
          <a:p>
            <a:pPr>
              <a:buNone/>
            </a:pPr>
            <a:r>
              <a:rPr lang="en-US" sz="2400" dirty="0" smtClean="0"/>
              <a:t>	(K), can flow to get into or out of the cell.</a:t>
            </a:r>
          </a:p>
          <a:p>
            <a:pPr>
              <a:buNone/>
            </a:pPr>
            <a:endParaRPr lang="en-US" sz="2400" dirty="0" smtClean="0"/>
          </a:p>
          <a:p>
            <a:endParaRPr lang="en-US" sz="2400" dirty="0"/>
          </a:p>
        </p:txBody>
      </p:sp>
      <p:pic>
        <p:nvPicPr>
          <p:cNvPr id="5" name="Picture 4" descr="ion channels.jpg"/>
          <p:cNvPicPr>
            <a:picLocks noChangeAspect="1"/>
          </p:cNvPicPr>
          <p:nvPr/>
        </p:nvPicPr>
        <p:blipFill>
          <a:blip r:embed="rId2"/>
          <a:stretch>
            <a:fillRect/>
          </a:stretch>
        </p:blipFill>
        <p:spPr>
          <a:xfrm>
            <a:off x="533400" y="3581400"/>
            <a:ext cx="7239000" cy="2971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00" dirty="0" smtClean="0"/>
              <a:t>(continue)</a:t>
            </a:r>
            <a:endParaRPr lang="en-US" sz="900" dirty="0"/>
          </a:p>
        </p:txBody>
      </p:sp>
      <p:sp>
        <p:nvSpPr>
          <p:cNvPr id="3" name="Content Placeholder 2"/>
          <p:cNvSpPr>
            <a:spLocks noGrp="1"/>
          </p:cNvSpPr>
          <p:nvPr>
            <p:ph idx="1"/>
          </p:nvPr>
        </p:nvSpPr>
        <p:spPr/>
        <p:txBody>
          <a:bodyPr>
            <a:normAutofit/>
          </a:bodyPr>
          <a:lstStyle/>
          <a:p>
            <a:r>
              <a:rPr lang="en-US" sz="2400" dirty="0" smtClean="0"/>
              <a:t>Other integral proteins act as </a:t>
            </a:r>
            <a:r>
              <a:rPr lang="en-US" sz="2400" b="1" dirty="0" smtClean="0"/>
              <a:t>carriers, selectively moving a </a:t>
            </a:r>
            <a:r>
              <a:rPr lang="en-US" sz="2400" dirty="0" smtClean="0"/>
              <a:t>polar substance or ion from one side of the membrane to the other. Carriers are also known as </a:t>
            </a:r>
            <a:r>
              <a:rPr lang="en-US" sz="2400" b="1" i="1" dirty="0" smtClean="0"/>
              <a:t>transporters.</a:t>
            </a:r>
          </a:p>
          <a:p>
            <a:pPr>
              <a:buNone/>
            </a:pPr>
            <a:endParaRPr lang="en-US" sz="2400" dirty="0"/>
          </a:p>
        </p:txBody>
      </p:sp>
      <p:pic>
        <p:nvPicPr>
          <p:cNvPr id="4" name="Picture 3" descr="carrier-proteins-cell-membrane.jpg"/>
          <p:cNvPicPr>
            <a:picLocks noChangeAspect="1"/>
          </p:cNvPicPr>
          <p:nvPr/>
        </p:nvPicPr>
        <p:blipFill>
          <a:blip r:embed="rId2"/>
          <a:stretch>
            <a:fillRect/>
          </a:stretch>
        </p:blipFill>
        <p:spPr>
          <a:xfrm>
            <a:off x="685800" y="2819400"/>
            <a:ext cx="7086600" cy="3810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(continue)</a:t>
            </a:r>
            <a:endParaRPr lang="en-US" sz="800" dirty="0"/>
          </a:p>
        </p:txBody>
      </p:sp>
      <p:sp>
        <p:nvSpPr>
          <p:cNvPr id="3" name="Content Placeholder 2"/>
          <p:cNvSpPr>
            <a:spLocks noGrp="1"/>
          </p:cNvSpPr>
          <p:nvPr>
            <p:ph idx="1"/>
          </p:nvPr>
        </p:nvSpPr>
        <p:spPr/>
        <p:txBody>
          <a:bodyPr>
            <a:normAutofit/>
          </a:bodyPr>
          <a:lstStyle/>
          <a:p>
            <a:r>
              <a:rPr lang="en-US" sz="2400" dirty="0" smtClean="0"/>
              <a:t>Integral proteins called </a:t>
            </a:r>
            <a:r>
              <a:rPr lang="en-US" sz="2400" b="1" dirty="0" smtClean="0"/>
              <a:t>receptors serve as cellular recognition</a:t>
            </a:r>
          </a:p>
          <a:p>
            <a:pPr>
              <a:buNone/>
            </a:pPr>
            <a:r>
              <a:rPr lang="en-US" sz="2400" dirty="0" smtClean="0"/>
              <a:t>	sites. Each type of receptor recognizes and binds a specific type of molecule.</a:t>
            </a:r>
          </a:p>
          <a:p>
            <a:pPr>
              <a:buNone/>
            </a:pPr>
            <a:endParaRPr lang="en-US" sz="2400" dirty="0"/>
          </a:p>
        </p:txBody>
      </p:sp>
      <p:pic>
        <p:nvPicPr>
          <p:cNvPr id="4" name="Picture 3" descr="receptors.gif"/>
          <p:cNvPicPr>
            <a:picLocks noChangeAspect="1"/>
          </p:cNvPicPr>
          <p:nvPr/>
        </p:nvPicPr>
        <p:blipFill>
          <a:blip r:embed="rId2"/>
          <a:stretch>
            <a:fillRect/>
          </a:stretch>
        </p:blipFill>
        <p:spPr>
          <a:xfrm>
            <a:off x="533400" y="2971800"/>
            <a:ext cx="7543800" cy="3657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00" dirty="0" smtClean="0"/>
              <a:t>(continue)</a:t>
            </a:r>
            <a:endParaRPr lang="en-US" sz="900" dirty="0"/>
          </a:p>
        </p:txBody>
      </p:sp>
      <p:sp>
        <p:nvSpPr>
          <p:cNvPr id="3" name="Content Placeholder 2"/>
          <p:cNvSpPr>
            <a:spLocks noGrp="1"/>
          </p:cNvSpPr>
          <p:nvPr>
            <p:ph idx="1"/>
          </p:nvPr>
        </p:nvSpPr>
        <p:spPr/>
        <p:txBody>
          <a:bodyPr>
            <a:noAutofit/>
          </a:bodyPr>
          <a:lstStyle/>
          <a:p>
            <a:pPr algn="just"/>
            <a:r>
              <a:rPr lang="en-US" sz="2400" dirty="0" smtClean="0"/>
              <a:t>Some integral proteins are </a:t>
            </a:r>
            <a:r>
              <a:rPr lang="en-US" sz="2400" b="1" dirty="0" smtClean="0"/>
              <a:t>enzymes that catalyze specific</a:t>
            </a:r>
          </a:p>
          <a:p>
            <a:pPr algn="just">
              <a:buNone/>
            </a:pPr>
            <a:r>
              <a:rPr lang="en-US" sz="2400" dirty="0" smtClean="0"/>
              <a:t>	chemical reactions at the inside or outside surface of the cell.</a:t>
            </a:r>
          </a:p>
          <a:p>
            <a:pPr algn="just"/>
            <a:r>
              <a:rPr lang="en-US" sz="2400" dirty="0" smtClean="0"/>
              <a:t>Integral proteins may also serve as </a:t>
            </a:r>
            <a:r>
              <a:rPr lang="en-US" sz="2400" b="1" dirty="0" smtClean="0"/>
              <a:t>linkers, which anchor </a:t>
            </a:r>
            <a:r>
              <a:rPr lang="en-US" sz="2400" dirty="0" smtClean="0"/>
              <a:t>proteins in the plasma membranes of neighboring cells to one another or to protein filaments inside and outside the cell.</a:t>
            </a:r>
          </a:p>
          <a:p>
            <a:pPr algn="just"/>
            <a:r>
              <a:rPr lang="en-US" sz="2400" dirty="0" smtClean="0"/>
              <a:t>Membrane </a:t>
            </a:r>
            <a:r>
              <a:rPr lang="en-US" sz="2400" dirty="0" err="1" smtClean="0"/>
              <a:t>glycoproteins</a:t>
            </a:r>
            <a:r>
              <a:rPr lang="en-US" sz="2400" dirty="0" smtClean="0"/>
              <a:t> and </a:t>
            </a:r>
            <a:r>
              <a:rPr lang="en-US" sz="2400" dirty="0" err="1" smtClean="0"/>
              <a:t>glycolipids</a:t>
            </a:r>
            <a:r>
              <a:rPr lang="en-US" sz="2400" dirty="0" smtClean="0"/>
              <a:t> often serve as </a:t>
            </a:r>
            <a:r>
              <a:rPr lang="en-US" sz="2400" b="1" dirty="0" smtClean="0"/>
              <a:t>cell identity markers. They may enable a cell to recognize </a:t>
            </a:r>
            <a:r>
              <a:rPr lang="en-US" sz="2400" dirty="0" smtClean="0"/>
              <a:t>other cells of the same kind during tissue formation or to recognize and respond to potentially dangerous foreign cells. The ABO blood type markers are one example of cell identity markers. When you receive a blood transfusion, the blood type must be compatible with your own.</a:t>
            </a:r>
          </a:p>
          <a:p>
            <a:pPr algn="just"/>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33400" y="838200"/>
            <a:ext cx="2638425" cy="1981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2"/>
          <a:srcRect/>
          <a:stretch>
            <a:fillRect/>
          </a:stretch>
        </p:blipFill>
        <p:spPr bwMode="auto">
          <a:xfrm>
            <a:off x="5486400" y="3886200"/>
            <a:ext cx="2638425" cy="1981200"/>
          </a:xfrm>
          <a:prstGeom prst="rect">
            <a:avLst/>
          </a:prstGeom>
          <a:noFill/>
          <a:ln w="9525">
            <a:noFill/>
            <a:miter lim="800000"/>
            <a:headEnd/>
            <a:tailEnd/>
          </a:ln>
          <a:effectLst/>
        </p:spPr>
      </p:pic>
      <p:sp>
        <p:nvSpPr>
          <p:cNvPr id="4" name="TextBox 3"/>
          <p:cNvSpPr txBox="1"/>
          <p:nvPr/>
        </p:nvSpPr>
        <p:spPr>
          <a:xfrm>
            <a:off x="3733800" y="1295400"/>
            <a:ext cx="3581400" cy="461665"/>
          </a:xfrm>
          <a:prstGeom prst="rect">
            <a:avLst/>
          </a:prstGeom>
          <a:noFill/>
        </p:spPr>
        <p:txBody>
          <a:bodyPr wrap="square" rtlCol="0">
            <a:spAutoFit/>
          </a:bodyPr>
          <a:lstStyle/>
          <a:p>
            <a:r>
              <a:rPr lang="en-US" sz="2400" b="1" dirty="0" smtClean="0"/>
              <a:t>Anchoring Proteins</a:t>
            </a:r>
            <a:endParaRPr lang="en-US" sz="2400" b="1" dirty="0"/>
          </a:p>
        </p:txBody>
      </p:sp>
      <p:sp>
        <p:nvSpPr>
          <p:cNvPr id="5" name="TextBox 4"/>
          <p:cNvSpPr txBox="1"/>
          <p:nvPr/>
        </p:nvSpPr>
        <p:spPr>
          <a:xfrm>
            <a:off x="1828800" y="4419600"/>
            <a:ext cx="3124200" cy="461665"/>
          </a:xfrm>
          <a:prstGeom prst="rect">
            <a:avLst/>
          </a:prstGeom>
          <a:noFill/>
        </p:spPr>
        <p:txBody>
          <a:bodyPr wrap="square" rtlCol="0">
            <a:spAutoFit/>
          </a:bodyPr>
          <a:lstStyle/>
          <a:p>
            <a:r>
              <a:rPr lang="en-US" sz="2400" b="1" dirty="0" smtClean="0"/>
              <a:t>Cell Identity Markers</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MEMBRANE FLUIDITY</a:t>
            </a:r>
            <a:endParaRPr lang="en-US" b="1" dirty="0"/>
          </a:p>
        </p:txBody>
      </p:sp>
      <p:sp>
        <p:nvSpPr>
          <p:cNvPr id="3" name="Content Placeholder 2"/>
          <p:cNvSpPr>
            <a:spLocks noGrp="1"/>
          </p:cNvSpPr>
          <p:nvPr>
            <p:ph idx="1"/>
          </p:nvPr>
        </p:nvSpPr>
        <p:spPr/>
        <p:txBody>
          <a:bodyPr>
            <a:normAutofit/>
          </a:bodyPr>
          <a:lstStyle/>
          <a:p>
            <a:pPr algn="just"/>
            <a:r>
              <a:rPr lang="en-US" sz="2400" dirty="0" smtClean="0"/>
              <a:t>Membranes are </a:t>
            </a:r>
            <a:r>
              <a:rPr lang="en-US" sz="2400" b="1" dirty="0" smtClean="0"/>
              <a:t>fluid structures</a:t>
            </a:r>
          </a:p>
          <a:p>
            <a:pPr algn="just"/>
            <a:r>
              <a:rPr lang="en-US" sz="2400" dirty="0" smtClean="0"/>
              <a:t>Neighboring lipid molecules </a:t>
            </a:r>
            <a:r>
              <a:rPr lang="en-US" sz="2400" b="1" dirty="0" smtClean="0"/>
              <a:t>exchange places about 10 million times per second </a:t>
            </a:r>
            <a:r>
              <a:rPr lang="en-US" sz="2400" dirty="0" smtClean="0"/>
              <a:t>and may wander completely around a cell in only a few  minutes!</a:t>
            </a:r>
          </a:p>
          <a:p>
            <a:pPr algn="just"/>
            <a:r>
              <a:rPr lang="en-US" sz="2400" dirty="0" smtClean="0"/>
              <a:t>Membrane </a:t>
            </a:r>
            <a:r>
              <a:rPr lang="en-US" sz="2400" b="1" dirty="0" smtClean="0"/>
              <a:t>fluidity depends both on the number of double bonds</a:t>
            </a:r>
            <a:r>
              <a:rPr lang="en-US" sz="2400" dirty="0" smtClean="0"/>
              <a:t> in the fatty acid tails of the lipids that make up the </a:t>
            </a:r>
            <a:r>
              <a:rPr lang="en-US" sz="2400" dirty="0" err="1" smtClean="0"/>
              <a:t>bilayer</a:t>
            </a:r>
            <a:r>
              <a:rPr lang="en-US" sz="2400" dirty="0" smtClean="0"/>
              <a:t>, and on the amount of cholesterol present.</a:t>
            </a:r>
          </a:p>
          <a:p>
            <a:pPr algn="just"/>
            <a:r>
              <a:rPr lang="en-US" sz="2400" b="1" dirty="0" smtClean="0"/>
              <a:t>Membrane fluidity is an excellent compromise </a:t>
            </a:r>
            <a:r>
              <a:rPr lang="en-US" sz="2400" dirty="0" smtClean="0"/>
              <a:t>for the cell; a rigid membrane would lack mobility, and a completely fluid membrane would lack the structural organization and  mechanical support required by the cell.</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(Continue)</a:t>
            </a:r>
            <a:endParaRPr lang="en-US" sz="800" dirty="0"/>
          </a:p>
        </p:txBody>
      </p:sp>
      <p:sp>
        <p:nvSpPr>
          <p:cNvPr id="3" name="Content Placeholder 2"/>
          <p:cNvSpPr>
            <a:spLocks noGrp="1"/>
          </p:cNvSpPr>
          <p:nvPr>
            <p:ph idx="1"/>
          </p:nvPr>
        </p:nvSpPr>
        <p:spPr/>
        <p:txBody>
          <a:bodyPr>
            <a:normAutofit/>
          </a:bodyPr>
          <a:lstStyle/>
          <a:p>
            <a:pPr algn="just"/>
            <a:r>
              <a:rPr lang="en-US" sz="2400" dirty="0" smtClean="0"/>
              <a:t>Enables the movement of the membrane components </a:t>
            </a:r>
            <a:r>
              <a:rPr lang="en-US" sz="2400" b="1" dirty="0" smtClean="0"/>
              <a:t>responsible for cellular processes</a:t>
            </a:r>
            <a:r>
              <a:rPr lang="en-US" sz="2400" dirty="0" smtClean="0"/>
              <a:t> such as cell movement, growth, division, and secretion</a:t>
            </a:r>
          </a:p>
          <a:p>
            <a:pPr algn="just">
              <a:buNone/>
            </a:pPr>
            <a:endParaRPr lang="en-US" sz="2400" dirty="0" smtClean="0"/>
          </a:p>
          <a:p>
            <a:pPr algn="just"/>
            <a:r>
              <a:rPr lang="en-US" sz="2400" dirty="0" smtClean="0"/>
              <a:t>Fluidity allows the lipid </a:t>
            </a:r>
            <a:r>
              <a:rPr lang="en-US" sz="2400" dirty="0" err="1" smtClean="0"/>
              <a:t>bilayer</a:t>
            </a:r>
            <a:r>
              <a:rPr lang="en-US" sz="2400" dirty="0" smtClean="0"/>
              <a:t> to </a:t>
            </a:r>
            <a:r>
              <a:rPr lang="en-US" sz="2400" b="1" dirty="0" smtClean="0"/>
              <a:t>self-seal if torn or punctured </a:t>
            </a:r>
            <a:r>
              <a:rPr lang="en-US" sz="2400" b="1" dirty="0" err="1" smtClean="0"/>
              <a:t>Exa</a:t>
            </a:r>
            <a:r>
              <a:rPr lang="en-US" sz="2400" b="1" dirty="0" smtClean="0"/>
              <a:t>. </a:t>
            </a:r>
            <a:r>
              <a:rPr lang="en-US" sz="2400" b="1" smtClean="0"/>
              <a:t>Cloning</a:t>
            </a:r>
            <a:endParaRPr lang="en-US" sz="2400" b="1" dirty="0" smtClean="0"/>
          </a:p>
          <a:p>
            <a:pPr algn="just">
              <a:buNone/>
            </a:pPr>
            <a:endParaRPr 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MEMBRANE PERMEABILITY</a:t>
            </a:r>
            <a:endParaRPr lang="en-US" b="1" dirty="0"/>
          </a:p>
        </p:txBody>
      </p:sp>
      <p:sp>
        <p:nvSpPr>
          <p:cNvPr id="3" name="Content Placeholder 2"/>
          <p:cNvSpPr>
            <a:spLocks noGrp="1"/>
          </p:cNvSpPr>
          <p:nvPr>
            <p:ph idx="1"/>
          </p:nvPr>
        </p:nvSpPr>
        <p:spPr/>
        <p:txBody>
          <a:bodyPr>
            <a:normAutofit fontScale="85000" lnSpcReduction="20000"/>
          </a:bodyPr>
          <a:lstStyle/>
          <a:p>
            <a:pPr algn="just"/>
            <a:r>
              <a:rPr lang="en-US" sz="2800" dirty="0" smtClean="0"/>
              <a:t>Permeable and Impermeable </a:t>
            </a:r>
            <a:r>
              <a:rPr lang="en-US" sz="2800" b="1" dirty="0" smtClean="0"/>
              <a:t>means</a:t>
            </a:r>
            <a:r>
              <a:rPr lang="en-US" sz="2800" dirty="0" smtClean="0"/>
              <a:t>..</a:t>
            </a:r>
          </a:p>
          <a:p>
            <a:pPr algn="just"/>
            <a:r>
              <a:rPr lang="en-US" sz="2800" dirty="0" smtClean="0"/>
              <a:t>Permeability of the plasma membrane </a:t>
            </a:r>
            <a:r>
              <a:rPr lang="en-US" sz="2800" b="1" dirty="0" smtClean="0"/>
              <a:t>to different substances varies.</a:t>
            </a:r>
          </a:p>
          <a:p>
            <a:pPr algn="just"/>
            <a:r>
              <a:rPr lang="en-US" sz="2800" dirty="0" smtClean="0"/>
              <a:t>Plasma membranes permit </a:t>
            </a:r>
            <a:r>
              <a:rPr lang="en-US" sz="2800" b="1" dirty="0" smtClean="0"/>
              <a:t>some substances to pass </a:t>
            </a:r>
            <a:r>
              <a:rPr lang="en-US" sz="2800" dirty="0" smtClean="0"/>
              <a:t>more readily than others. This property of membranes is termed </a:t>
            </a:r>
            <a:r>
              <a:rPr lang="en-US" sz="2800" b="1" dirty="0" smtClean="0"/>
              <a:t>selective permeability.</a:t>
            </a:r>
          </a:p>
          <a:p>
            <a:pPr algn="just"/>
            <a:r>
              <a:rPr lang="en-US" sz="2800" dirty="0" smtClean="0"/>
              <a:t>The lipid </a:t>
            </a:r>
            <a:r>
              <a:rPr lang="en-US" sz="2800" dirty="0" err="1" smtClean="0"/>
              <a:t>bilayer</a:t>
            </a:r>
            <a:r>
              <a:rPr lang="en-US" sz="2800" dirty="0" smtClean="0"/>
              <a:t> portion of the membrane is </a:t>
            </a:r>
            <a:r>
              <a:rPr lang="en-US" sz="2800" b="1" dirty="0" smtClean="0"/>
              <a:t>permeable to</a:t>
            </a:r>
            <a:r>
              <a:rPr lang="en-US" sz="2800" dirty="0" smtClean="0"/>
              <a:t> </a:t>
            </a:r>
            <a:r>
              <a:rPr lang="en-US" sz="2800" dirty="0" err="1" smtClean="0"/>
              <a:t>nonpolar</a:t>
            </a:r>
            <a:r>
              <a:rPr lang="en-US" sz="2800" dirty="0" smtClean="0"/>
              <a:t>, uncharged molecules, such as oxygen, carbon dioxide, and steroids, but is impermeable to ions and large, uncharged polar molecules such as glucose.</a:t>
            </a:r>
          </a:p>
          <a:p>
            <a:pPr algn="just"/>
            <a:r>
              <a:rPr lang="en-US" sz="2800" dirty="0" smtClean="0"/>
              <a:t>Macromolecules, such as proteins, are so large that they are </a:t>
            </a:r>
            <a:r>
              <a:rPr lang="en-US" sz="2800" b="1" dirty="0" smtClean="0"/>
              <a:t>unable to pass </a:t>
            </a:r>
            <a:r>
              <a:rPr lang="en-US" sz="2800" dirty="0" smtClean="0"/>
              <a:t>across the plasma membrane </a:t>
            </a:r>
            <a:r>
              <a:rPr lang="en-US" sz="2800" b="1" dirty="0" smtClean="0"/>
              <a:t>except</a:t>
            </a:r>
            <a:r>
              <a:rPr lang="en-US" sz="2800" dirty="0" smtClean="0"/>
              <a:t> by </a:t>
            </a:r>
            <a:r>
              <a:rPr lang="en-US" sz="2800" dirty="0" err="1" smtClean="0"/>
              <a:t>endocytosis</a:t>
            </a:r>
            <a:r>
              <a:rPr lang="en-US" sz="2800" dirty="0" smtClean="0"/>
              <a:t> and </a:t>
            </a:r>
            <a:r>
              <a:rPr lang="en-US" sz="2800" dirty="0" err="1" smtClean="0"/>
              <a:t>exocytosis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GRADIENT ACROSS THE PLASMA MEMBRANE</a:t>
            </a:r>
            <a:endParaRPr lang="en-US" b="1" dirty="0"/>
          </a:p>
        </p:txBody>
      </p:sp>
      <p:sp>
        <p:nvSpPr>
          <p:cNvPr id="3" name="Content Placeholder 2"/>
          <p:cNvSpPr>
            <a:spLocks noGrp="1"/>
          </p:cNvSpPr>
          <p:nvPr>
            <p:ph idx="1"/>
          </p:nvPr>
        </p:nvSpPr>
        <p:spPr/>
        <p:txBody>
          <a:bodyPr>
            <a:normAutofit/>
          </a:bodyPr>
          <a:lstStyle/>
          <a:p>
            <a:pPr algn="just"/>
            <a:r>
              <a:rPr lang="en-US" sz="2400" dirty="0" smtClean="0"/>
              <a:t>The selective permeability of the plasma membrane allows a living cell to maintain </a:t>
            </a:r>
            <a:r>
              <a:rPr lang="en-US" sz="2400" b="1" dirty="0" smtClean="0"/>
              <a:t>different concentrations </a:t>
            </a:r>
            <a:r>
              <a:rPr lang="en-US" sz="2400" dirty="0" smtClean="0"/>
              <a:t>of certain substances on either side of the plasma membrane.</a:t>
            </a:r>
          </a:p>
          <a:p>
            <a:pPr algn="just"/>
            <a:r>
              <a:rPr lang="en-US" sz="2400" dirty="0" smtClean="0"/>
              <a:t>A </a:t>
            </a:r>
            <a:r>
              <a:rPr lang="en-US" sz="2400" b="1" dirty="0" smtClean="0"/>
              <a:t>concentration gradient is a difference in the concentration of a chemical </a:t>
            </a:r>
            <a:r>
              <a:rPr lang="en-US" sz="2400" dirty="0" smtClean="0"/>
              <a:t>from one place to another.</a:t>
            </a:r>
          </a:p>
          <a:p>
            <a:pPr algn="just"/>
            <a:r>
              <a:rPr lang="en-US" sz="2400" dirty="0" smtClean="0"/>
              <a:t>Na &amp; O</a:t>
            </a:r>
            <a:r>
              <a:rPr lang="en-US" sz="1400" dirty="0" smtClean="0"/>
              <a:t>2 </a:t>
            </a:r>
            <a:r>
              <a:rPr lang="en-US" sz="2400" dirty="0" smtClean="0"/>
              <a:t>accumulated within </a:t>
            </a:r>
            <a:r>
              <a:rPr lang="en-US" sz="2400" b="1" dirty="0" smtClean="0"/>
              <a:t>outside</a:t>
            </a:r>
            <a:r>
              <a:rPr lang="en-US" sz="2400" dirty="0" smtClean="0"/>
              <a:t> of cells</a:t>
            </a:r>
          </a:p>
          <a:p>
            <a:pPr algn="just"/>
            <a:r>
              <a:rPr lang="en-US" sz="2400" dirty="0" smtClean="0"/>
              <a:t>CO</a:t>
            </a:r>
            <a:r>
              <a:rPr lang="en-US" sz="1400" dirty="0" smtClean="0"/>
              <a:t>2</a:t>
            </a:r>
            <a:r>
              <a:rPr lang="en-US" sz="2400" dirty="0" smtClean="0"/>
              <a:t> &amp; K accumulated within </a:t>
            </a:r>
            <a:r>
              <a:rPr lang="en-US" sz="2400" b="1" dirty="0" smtClean="0"/>
              <a:t>inside</a:t>
            </a:r>
            <a:r>
              <a:rPr lang="en-US" sz="2400" dirty="0" smtClean="0"/>
              <a:t> of cells</a:t>
            </a:r>
          </a:p>
          <a:p>
            <a:pPr algn="just"/>
            <a:r>
              <a:rPr lang="en-US" sz="2400" dirty="0" smtClean="0"/>
              <a:t>A difference in electrical charges between two regions constitutes an </a:t>
            </a:r>
            <a:r>
              <a:rPr lang="en-US" sz="2400" b="1" dirty="0" smtClean="0"/>
              <a:t>electrical gradient.</a:t>
            </a:r>
          </a:p>
          <a:p>
            <a:pPr algn="just"/>
            <a:r>
              <a:rPr lang="en-US" sz="2400" dirty="0" smtClean="0"/>
              <a:t>Because it occurs across the plasma membrane, this charge difference is termed the </a:t>
            </a:r>
            <a:r>
              <a:rPr lang="en-US" sz="2400" b="1" dirty="0" smtClean="0"/>
              <a:t>membrane potential.</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00" dirty="0" smtClean="0"/>
              <a:t>(continue)</a:t>
            </a:r>
            <a:endParaRPr lang="en-US" sz="900" dirty="0"/>
          </a:p>
        </p:txBody>
      </p:sp>
      <p:sp>
        <p:nvSpPr>
          <p:cNvPr id="3" name="Content Placeholder 2"/>
          <p:cNvSpPr>
            <a:spLocks noGrp="1"/>
          </p:cNvSpPr>
          <p:nvPr>
            <p:ph idx="1"/>
          </p:nvPr>
        </p:nvSpPr>
        <p:spPr/>
        <p:txBody>
          <a:bodyPr>
            <a:normAutofit/>
          </a:bodyPr>
          <a:lstStyle/>
          <a:p>
            <a:pPr algn="just"/>
            <a:r>
              <a:rPr lang="en-US" sz="2400" b="1" dirty="0" smtClean="0"/>
              <a:t>Concentration gradient and electrical gradient are important </a:t>
            </a:r>
            <a:r>
              <a:rPr lang="en-US" sz="2400" dirty="0" smtClean="0"/>
              <a:t>because they help move substances across the plasma membrane.</a:t>
            </a:r>
          </a:p>
          <a:p>
            <a:pPr algn="just"/>
            <a:r>
              <a:rPr lang="en-US" sz="2400" dirty="0" smtClean="0"/>
              <a:t>Substance will move across a plasma membrane </a:t>
            </a:r>
            <a:r>
              <a:rPr lang="en-US" sz="2400" i="1" dirty="0" smtClean="0"/>
              <a:t>down its concentration gradient </a:t>
            </a:r>
            <a:r>
              <a:rPr lang="en-US" sz="2400" dirty="0" smtClean="0"/>
              <a:t>(</a:t>
            </a:r>
            <a:r>
              <a:rPr lang="en-US" sz="2400" b="1" dirty="0" smtClean="0"/>
              <a:t>downhill</a:t>
            </a:r>
            <a:r>
              <a:rPr lang="en-US" sz="2400" dirty="0" smtClean="0"/>
              <a:t>)</a:t>
            </a:r>
            <a:r>
              <a:rPr lang="en-US" sz="2400" i="1" dirty="0" smtClean="0"/>
              <a:t>.</a:t>
            </a:r>
          </a:p>
          <a:p>
            <a:pPr algn="just"/>
            <a:r>
              <a:rPr lang="en-US" sz="2400" b="1" dirty="0" smtClean="0"/>
              <a:t>Positively</a:t>
            </a:r>
            <a:r>
              <a:rPr lang="en-US" sz="2400" dirty="0" smtClean="0"/>
              <a:t> charged substance will tend to move toward a </a:t>
            </a:r>
            <a:r>
              <a:rPr lang="en-US" sz="2400" b="1" dirty="0" smtClean="0"/>
              <a:t>negatively</a:t>
            </a:r>
            <a:r>
              <a:rPr lang="en-US" sz="2400" dirty="0" smtClean="0"/>
              <a:t> </a:t>
            </a:r>
            <a:r>
              <a:rPr lang="en-US" sz="2400" b="1" dirty="0" smtClean="0"/>
              <a:t>charged area</a:t>
            </a:r>
            <a:r>
              <a:rPr lang="en-US" sz="2400" dirty="0" smtClean="0"/>
              <a:t>, and a negatively charged substance will tend to move toward a positively charged area.</a:t>
            </a:r>
          </a:p>
          <a:p>
            <a:pPr algn="just"/>
            <a:r>
              <a:rPr lang="en-US" sz="2400" dirty="0" smtClean="0"/>
              <a:t>The combined influence of the concentration gradient and the electrical gradient on movement of a particular ion is </a:t>
            </a:r>
            <a:r>
              <a:rPr lang="en-US" sz="2400" dirty="0" err="1" smtClean="0"/>
              <a:t>areferred</a:t>
            </a:r>
            <a:r>
              <a:rPr lang="en-US" sz="2400" dirty="0" smtClean="0"/>
              <a:t> to as its </a:t>
            </a:r>
            <a:r>
              <a:rPr lang="en-US" sz="2400" b="1" dirty="0" smtClean="0"/>
              <a:t>electrochemical gradient.</a:t>
            </a:r>
            <a:endParaRPr lang="en-US" sz="2400" i="1" dirty="0" smtClean="0"/>
          </a:p>
          <a:p>
            <a:pPr algn="just"/>
            <a:endParaRPr lang="en-US" sz="2400" dirty="0" smtClean="0"/>
          </a:p>
          <a:p>
            <a:pPr algn="just"/>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endParaRPr lang="en-US" b="1" dirty="0"/>
          </a:p>
        </p:txBody>
      </p:sp>
      <p:sp>
        <p:nvSpPr>
          <p:cNvPr id="3" name="Content Placeholder 2"/>
          <p:cNvSpPr>
            <a:spLocks noGrp="1"/>
          </p:cNvSpPr>
          <p:nvPr>
            <p:ph idx="1"/>
          </p:nvPr>
        </p:nvSpPr>
        <p:spPr/>
        <p:txBody>
          <a:bodyPr>
            <a:normAutofit/>
          </a:bodyPr>
          <a:lstStyle/>
          <a:p>
            <a:r>
              <a:rPr lang="en-US" sz="2000" dirty="0"/>
              <a:t>About </a:t>
            </a:r>
            <a:r>
              <a:rPr lang="en-US" sz="2000" b="1" dirty="0"/>
              <a:t>200 different types</a:t>
            </a:r>
            <a:r>
              <a:rPr lang="en-US" sz="2000" dirty="0"/>
              <a:t> of specialized </a:t>
            </a:r>
            <a:r>
              <a:rPr lang="en-US" sz="2000" dirty="0" smtClean="0"/>
              <a:t>cells carry </a:t>
            </a:r>
            <a:r>
              <a:rPr lang="en-US" sz="2000" dirty="0"/>
              <a:t>out a multitude of functions that help each system </a:t>
            </a:r>
            <a:r>
              <a:rPr lang="en-US" sz="2000" dirty="0" smtClean="0"/>
              <a:t>contribute to </a:t>
            </a:r>
            <a:r>
              <a:rPr lang="en-US" sz="2000" dirty="0"/>
              <a:t>the homeostasis of the entire </a:t>
            </a:r>
            <a:r>
              <a:rPr lang="en-US" sz="2000" dirty="0" smtClean="0"/>
              <a:t>body.</a:t>
            </a:r>
          </a:p>
          <a:p>
            <a:pPr>
              <a:buNone/>
            </a:pPr>
            <a:endParaRPr lang="en-US" sz="2000" dirty="0" smtClean="0"/>
          </a:p>
          <a:p>
            <a:r>
              <a:rPr lang="en-US" sz="2000" dirty="0"/>
              <a:t>All cells arise from existing cells by </a:t>
            </a:r>
            <a:r>
              <a:rPr lang="en-US" sz="2000" dirty="0" smtClean="0"/>
              <a:t>the process </a:t>
            </a:r>
            <a:r>
              <a:rPr lang="en-US" sz="2000" dirty="0"/>
              <a:t>of </a:t>
            </a:r>
            <a:r>
              <a:rPr lang="en-US" sz="2000" b="1" dirty="0"/>
              <a:t>cell division, in which one cell </a:t>
            </a:r>
            <a:r>
              <a:rPr lang="en-US" sz="2000" b="1" dirty="0" smtClean="0"/>
              <a:t>divides </a:t>
            </a:r>
            <a:r>
              <a:rPr lang="en-US" sz="2000" dirty="0" smtClean="0"/>
              <a:t>into </a:t>
            </a:r>
            <a:r>
              <a:rPr lang="en-US" sz="2000" dirty="0"/>
              <a:t>two identical cells</a:t>
            </a:r>
            <a:r>
              <a:rPr lang="en-US" sz="2000" dirty="0" smtClean="0"/>
              <a:t>.</a:t>
            </a:r>
          </a:p>
          <a:p>
            <a:pPr>
              <a:buNone/>
            </a:pPr>
            <a:endParaRPr lang="en-US" sz="2000" dirty="0" smtClean="0"/>
          </a:p>
          <a:p>
            <a:r>
              <a:rPr lang="en-US" sz="2000" dirty="0" smtClean="0"/>
              <a:t>Parts of Cell: 1. Plasma membrane</a:t>
            </a:r>
          </a:p>
          <a:p>
            <a:pPr>
              <a:buNone/>
            </a:pPr>
            <a:r>
              <a:rPr lang="en-US" sz="2000" dirty="0"/>
              <a:t>	</a:t>
            </a:r>
            <a:r>
              <a:rPr lang="en-US" sz="2000" dirty="0" smtClean="0"/>
              <a:t>	              2. Cytoplasm</a:t>
            </a:r>
          </a:p>
          <a:p>
            <a:pPr>
              <a:buNone/>
            </a:pPr>
            <a:r>
              <a:rPr lang="en-US" sz="2000" dirty="0"/>
              <a:t>		 </a:t>
            </a:r>
            <a:r>
              <a:rPr lang="en-US" sz="2000" dirty="0" smtClean="0"/>
              <a:t>             3. Nucleus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TRANSPORT ACROSS THE PLASMA MEMBRANE</a:t>
            </a:r>
            <a:endParaRPr lang="en-US" b="1" dirty="0"/>
          </a:p>
        </p:txBody>
      </p:sp>
      <p:sp>
        <p:nvSpPr>
          <p:cNvPr id="3" name="Content Placeholder 2"/>
          <p:cNvSpPr>
            <a:spLocks noGrp="1"/>
          </p:cNvSpPr>
          <p:nvPr>
            <p:ph idx="1"/>
          </p:nvPr>
        </p:nvSpPr>
        <p:spPr/>
        <p:txBody>
          <a:bodyPr>
            <a:normAutofit/>
          </a:bodyPr>
          <a:lstStyle/>
          <a:p>
            <a:pPr>
              <a:buNone/>
            </a:pPr>
            <a:r>
              <a:rPr lang="en-US" sz="2400" dirty="0" smtClean="0"/>
              <a:t>.</a:t>
            </a:r>
            <a:endParaRPr lang="en-US" sz="2400" dirty="0"/>
          </a:p>
        </p:txBody>
      </p:sp>
      <p:sp>
        <p:nvSpPr>
          <p:cNvPr id="5" name="TextBox 4"/>
          <p:cNvSpPr txBox="1"/>
          <p:nvPr/>
        </p:nvSpPr>
        <p:spPr>
          <a:xfrm>
            <a:off x="990600" y="2133600"/>
            <a:ext cx="1905000" cy="646331"/>
          </a:xfrm>
          <a:prstGeom prst="rect">
            <a:avLst/>
          </a:prstGeom>
          <a:noFill/>
        </p:spPr>
        <p:txBody>
          <a:bodyPr wrap="square" rtlCol="0">
            <a:spAutoFit/>
          </a:bodyPr>
          <a:lstStyle/>
          <a:p>
            <a:r>
              <a:rPr lang="en-US" b="1" dirty="0" smtClean="0"/>
              <a:t>ACTIVE PROCESS</a:t>
            </a:r>
          </a:p>
          <a:p>
            <a:r>
              <a:rPr lang="en-US" b="1" dirty="0" smtClean="0"/>
              <a:t> (Require Energy)</a:t>
            </a:r>
            <a:r>
              <a:rPr lang="en-US" dirty="0" smtClean="0"/>
              <a:t> </a:t>
            </a:r>
            <a:endParaRPr lang="en-US" dirty="0"/>
          </a:p>
        </p:txBody>
      </p:sp>
      <p:cxnSp>
        <p:nvCxnSpPr>
          <p:cNvPr id="7" name="Straight Arrow Connector 6"/>
          <p:cNvCxnSpPr/>
          <p:nvPr/>
        </p:nvCxnSpPr>
        <p:spPr>
          <a:xfrm rot="5400000">
            <a:off x="1524794" y="3123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8400" y="2133600"/>
            <a:ext cx="2438400" cy="646331"/>
          </a:xfrm>
          <a:prstGeom prst="rect">
            <a:avLst/>
          </a:prstGeom>
          <a:noFill/>
        </p:spPr>
        <p:txBody>
          <a:bodyPr wrap="square" rtlCol="0">
            <a:spAutoFit/>
          </a:bodyPr>
          <a:lstStyle/>
          <a:p>
            <a:r>
              <a:rPr lang="en-US" b="1" dirty="0" smtClean="0"/>
              <a:t>PASSIVE PROCESS</a:t>
            </a:r>
          </a:p>
          <a:p>
            <a:r>
              <a:rPr lang="en-US" b="1" dirty="0" smtClean="0"/>
              <a:t> (Not Require Energy)</a:t>
            </a:r>
            <a:r>
              <a:rPr lang="en-US" dirty="0" smtClean="0"/>
              <a:t> </a:t>
            </a:r>
            <a:endParaRPr lang="en-US" dirty="0"/>
          </a:p>
        </p:txBody>
      </p:sp>
      <p:sp>
        <p:nvSpPr>
          <p:cNvPr id="9" name="TextBox 8"/>
          <p:cNvSpPr txBox="1"/>
          <p:nvPr/>
        </p:nvSpPr>
        <p:spPr>
          <a:xfrm>
            <a:off x="609600" y="3429000"/>
            <a:ext cx="2438400" cy="646331"/>
          </a:xfrm>
          <a:prstGeom prst="rect">
            <a:avLst/>
          </a:prstGeom>
          <a:noFill/>
        </p:spPr>
        <p:txBody>
          <a:bodyPr wrap="square" rtlCol="0">
            <a:spAutoFit/>
          </a:bodyPr>
          <a:lstStyle/>
          <a:p>
            <a:r>
              <a:rPr lang="en-US" b="1" dirty="0" smtClean="0"/>
              <a:t>UP HILL PROCESS</a:t>
            </a:r>
          </a:p>
          <a:p>
            <a:r>
              <a:rPr lang="en-US" b="1" dirty="0" smtClean="0"/>
              <a:t>(ATP as Energy source)</a:t>
            </a:r>
            <a:endParaRPr lang="en-US" b="1" dirty="0"/>
          </a:p>
        </p:txBody>
      </p:sp>
      <p:cxnSp>
        <p:nvCxnSpPr>
          <p:cNvPr id="10" name="Straight Arrow Connector 9"/>
          <p:cNvCxnSpPr/>
          <p:nvPr/>
        </p:nvCxnSpPr>
        <p:spPr>
          <a:xfrm rot="5400000">
            <a:off x="6934994" y="31234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0" y="3429000"/>
            <a:ext cx="2438400" cy="646331"/>
          </a:xfrm>
          <a:prstGeom prst="rect">
            <a:avLst/>
          </a:prstGeom>
          <a:noFill/>
        </p:spPr>
        <p:txBody>
          <a:bodyPr wrap="square" rtlCol="0">
            <a:spAutoFit/>
          </a:bodyPr>
          <a:lstStyle/>
          <a:p>
            <a:r>
              <a:rPr lang="en-US" b="1" dirty="0" smtClean="0"/>
              <a:t>DOWN HILL PROCESS</a:t>
            </a:r>
          </a:p>
          <a:p>
            <a:r>
              <a:rPr lang="en-US" b="1" dirty="0" smtClean="0"/>
              <a:t>(Own Kinetic Energy)</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PRINCIPLE OF PASSIVE DIFFUSION</a:t>
            </a:r>
            <a:endParaRPr lang="en-US" b="1" dirty="0"/>
          </a:p>
        </p:txBody>
      </p:sp>
      <p:pic>
        <p:nvPicPr>
          <p:cNvPr id="1026" name="Picture 2"/>
          <p:cNvPicPr>
            <a:picLocks noGrp="1" noChangeAspect="1" noChangeArrowheads="1"/>
          </p:cNvPicPr>
          <p:nvPr>
            <p:ph idx="1"/>
          </p:nvPr>
        </p:nvPicPr>
        <p:blipFill>
          <a:blip r:embed="rId2"/>
          <a:srcRect/>
          <a:stretch>
            <a:fillRect/>
          </a:stretch>
        </p:blipFill>
        <p:spPr bwMode="auto">
          <a:xfrm>
            <a:off x="762000" y="1447801"/>
            <a:ext cx="7467599"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FACTORS AFFECTING DIFFUSION RATE ACROSS PLASMA MEMBRANE</a:t>
            </a:r>
            <a:endParaRPr lang="en-US" b="1" dirty="0"/>
          </a:p>
        </p:txBody>
      </p:sp>
      <p:sp>
        <p:nvSpPr>
          <p:cNvPr id="3" name="Content Placeholder 2"/>
          <p:cNvSpPr>
            <a:spLocks noGrp="1"/>
          </p:cNvSpPr>
          <p:nvPr>
            <p:ph idx="1"/>
          </p:nvPr>
        </p:nvSpPr>
        <p:spPr/>
        <p:txBody>
          <a:bodyPr>
            <a:normAutofit/>
          </a:bodyPr>
          <a:lstStyle/>
          <a:p>
            <a:endParaRPr lang="en-US" sz="2400" i="1" dirty="0" smtClean="0"/>
          </a:p>
          <a:p>
            <a:r>
              <a:rPr lang="en-US" sz="2400" i="1" dirty="0" smtClean="0"/>
              <a:t>Steepness of the concentration gradient</a:t>
            </a:r>
          </a:p>
          <a:p>
            <a:r>
              <a:rPr lang="en-US" sz="2400" i="1" dirty="0" smtClean="0"/>
              <a:t>Temperature</a:t>
            </a:r>
          </a:p>
          <a:p>
            <a:r>
              <a:rPr lang="en-US" sz="2400" i="1" dirty="0" smtClean="0"/>
              <a:t>Mass of the diffusing substance</a:t>
            </a:r>
          </a:p>
          <a:p>
            <a:r>
              <a:rPr lang="en-US" sz="2400" i="1" dirty="0" smtClean="0"/>
              <a:t>Surface area</a:t>
            </a:r>
          </a:p>
          <a:p>
            <a:r>
              <a:rPr lang="en-US" sz="2400" i="1" dirty="0" smtClean="0"/>
              <a:t>Diffusion distance</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SIMPLE DIFFUSION</a:t>
            </a:r>
            <a:endParaRPr lang="en-US" b="1" dirty="0"/>
          </a:p>
        </p:txBody>
      </p:sp>
      <p:pic>
        <p:nvPicPr>
          <p:cNvPr id="2050" name="Picture 2"/>
          <p:cNvPicPr>
            <a:picLocks noGrp="1" noChangeAspect="1" noChangeArrowheads="1"/>
          </p:cNvPicPr>
          <p:nvPr>
            <p:ph idx="1"/>
          </p:nvPr>
        </p:nvPicPr>
        <p:blipFill>
          <a:blip r:embed="rId2"/>
          <a:srcRect/>
          <a:stretch>
            <a:fillRect/>
          </a:stretch>
        </p:blipFill>
        <p:spPr bwMode="auto">
          <a:xfrm>
            <a:off x="881062" y="2220119"/>
            <a:ext cx="7381875" cy="3286125"/>
          </a:xfrm>
          <a:prstGeom prst="rect">
            <a:avLst/>
          </a:prstGeom>
          <a:noFill/>
          <a:ln w="9525">
            <a:noFill/>
            <a:miter lim="800000"/>
            <a:headEnd/>
            <a:tailEnd/>
          </a:ln>
          <a:effectLst/>
        </p:spPr>
      </p:pic>
      <p:sp>
        <p:nvSpPr>
          <p:cNvPr id="4" name="TextBox 3"/>
          <p:cNvSpPr txBox="1"/>
          <p:nvPr/>
        </p:nvSpPr>
        <p:spPr>
          <a:xfrm>
            <a:off x="685800" y="5867400"/>
            <a:ext cx="7848600" cy="646331"/>
          </a:xfrm>
          <a:prstGeom prst="rect">
            <a:avLst/>
          </a:prstGeom>
          <a:noFill/>
        </p:spPr>
        <p:txBody>
          <a:bodyPr wrap="square" rtlCol="0">
            <a:spAutoFit/>
          </a:bodyPr>
          <a:lstStyle/>
          <a:p>
            <a:r>
              <a:rPr lang="en-US" b="1" dirty="0" smtClean="0"/>
              <a:t>Non Polar, hydrophobic molecules (O</a:t>
            </a:r>
            <a:r>
              <a:rPr lang="en-US" sz="1200" b="1" dirty="0" smtClean="0"/>
              <a:t>2</a:t>
            </a:r>
            <a:r>
              <a:rPr lang="en-US" b="1" dirty="0" smtClean="0"/>
              <a:t>, CO</a:t>
            </a:r>
            <a:r>
              <a:rPr lang="en-US" sz="1200" b="1" dirty="0" smtClean="0"/>
              <a:t>2</a:t>
            </a:r>
            <a:r>
              <a:rPr lang="en-US" b="1" dirty="0" smtClean="0"/>
              <a:t>, Fat soluble vitamins, Water) move across the lipid </a:t>
            </a:r>
            <a:r>
              <a:rPr lang="en-US" b="1" dirty="0" err="1" smtClean="0"/>
              <a:t>bilayer</a:t>
            </a:r>
            <a:r>
              <a:rPr lang="en-US" b="1" dirty="0" smtClean="0"/>
              <a:t> through the process of simple diffusion.</a:t>
            </a:r>
            <a:endParaRPr lang="en-US" b="1" dirty="0"/>
          </a:p>
        </p:txBody>
      </p:sp>
      <p:sp>
        <p:nvSpPr>
          <p:cNvPr id="5" name="TextBox 4"/>
          <p:cNvSpPr txBox="1"/>
          <p:nvPr/>
        </p:nvSpPr>
        <p:spPr>
          <a:xfrm>
            <a:off x="1600200" y="2514600"/>
            <a:ext cx="1143000" cy="381000"/>
          </a:xfrm>
          <a:prstGeom prst="rect">
            <a:avLst/>
          </a:prstGeom>
          <a:noFill/>
        </p:spPr>
        <p:txBody>
          <a:bodyPr wrap="square" rtlCol="0">
            <a:spAutoFit/>
          </a:bodyPr>
          <a:lstStyle/>
          <a:p>
            <a:r>
              <a:rPr lang="en-US" b="1" dirty="0" smtClean="0"/>
              <a:t>SIMPLE</a:t>
            </a:r>
            <a:endParaRPr lang="en-US" b="1" dirty="0"/>
          </a:p>
        </p:txBody>
      </p:sp>
      <p:sp>
        <p:nvSpPr>
          <p:cNvPr id="6" name="TextBox 5"/>
          <p:cNvSpPr txBox="1"/>
          <p:nvPr/>
        </p:nvSpPr>
        <p:spPr>
          <a:xfrm>
            <a:off x="3276600" y="2514600"/>
            <a:ext cx="1524000" cy="369332"/>
          </a:xfrm>
          <a:prstGeom prst="rect">
            <a:avLst/>
          </a:prstGeom>
          <a:noFill/>
        </p:spPr>
        <p:txBody>
          <a:bodyPr wrap="square" rtlCol="0">
            <a:spAutoFit/>
          </a:bodyPr>
          <a:lstStyle/>
          <a:p>
            <a:r>
              <a:rPr lang="en-US" b="1" dirty="0" smtClean="0"/>
              <a:t>       CHANNEL</a:t>
            </a:r>
            <a:endParaRPr lang="en-US" b="1" dirty="0"/>
          </a:p>
        </p:txBody>
      </p:sp>
      <p:sp>
        <p:nvSpPr>
          <p:cNvPr id="8" name="TextBox 7"/>
          <p:cNvSpPr txBox="1"/>
          <p:nvPr/>
        </p:nvSpPr>
        <p:spPr>
          <a:xfrm>
            <a:off x="5715000" y="2514600"/>
            <a:ext cx="1905000" cy="369332"/>
          </a:xfrm>
          <a:prstGeom prst="rect">
            <a:avLst/>
          </a:prstGeom>
          <a:noFill/>
        </p:spPr>
        <p:txBody>
          <a:bodyPr wrap="square" rtlCol="0">
            <a:spAutoFit/>
          </a:bodyPr>
          <a:lstStyle/>
          <a:p>
            <a:r>
              <a:rPr lang="en-US" b="1" dirty="0" smtClean="0"/>
              <a:t>CARRIER </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CHANNEL MEDIATED DIFFUSION</a:t>
            </a:r>
            <a:endParaRPr lang="en-US" b="1" dirty="0"/>
          </a:p>
        </p:txBody>
      </p:sp>
      <p:pic>
        <p:nvPicPr>
          <p:cNvPr id="3074" name="Picture 2"/>
          <p:cNvPicPr>
            <a:picLocks noGrp="1" noChangeAspect="1" noChangeArrowheads="1"/>
          </p:cNvPicPr>
          <p:nvPr>
            <p:ph idx="1"/>
          </p:nvPr>
        </p:nvPicPr>
        <p:blipFill>
          <a:blip r:embed="rId2"/>
          <a:srcRect/>
          <a:stretch>
            <a:fillRect/>
          </a:stretch>
        </p:blipFill>
        <p:spPr bwMode="auto">
          <a:xfrm>
            <a:off x="838200" y="1143000"/>
            <a:ext cx="7467600" cy="4648200"/>
          </a:xfrm>
          <a:prstGeom prst="rect">
            <a:avLst/>
          </a:prstGeom>
          <a:noFill/>
          <a:ln w="9525">
            <a:noFill/>
            <a:miter lim="800000"/>
            <a:headEnd/>
            <a:tailEnd/>
          </a:ln>
          <a:effectLst/>
        </p:spPr>
      </p:pic>
      <p:sp>
        <p:nvSpPr>
          <p:cNvPr id="4" name="Curved Left Arrow 3"/>
          <p:cNvSpPr/>
          <p:nvPr/>
        </p:nvSpPr>
        <p:spPr>
          <a:xfrm flipV="1">
            <a:off x="2438400" y="1752600"/>
            <a:ext cx="685800" cy="3581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828800" y="4876800"/>
            <a:ext cx="5629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1828800" y="1143000"/>
            <a:ext cx="5629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5105400" y="4724400"/>
            <a:ext cx="5629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Curved Down Arrow 7"/>
          <p:cNvSpPr/>
          <p:nvPr/>
        </p:nvSpPr>
        <p:spPr>
          <a:xfrm>
            <a:off x="5638800" y="4953000"/>
            <a:ext cx="7620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(CONTINUE)</a:t>
            </a:r>
            <a:endParaRPr lang="en-US" sz="800" dirty="0"/>
          </a:p>
        </p:txBody>
      </p:sp>
      <p:sp>
        <p:nvSpPr>
          <p:cNvPr id="3" name="Content Placeholder 2"/>
          <p:cNvSpPr>
            <a:spLocks noGrp="1"/>
          </p:cNvSpPr>
          <p:nvPr>
            <p:ph idx="1"/>
          </p:nvPr>
        </p:nvSpPr>
        <p:spPr/>
        <p:txBody>
          <a:bodyPr>
            <a:normAutofit/>
          </a:bodyPr>
          <a:lstStyle/>
          <a:p>
            <a:pPr algn="just"/>
            <a:r>
              <a:rPr lang="en-US" sz="2400" dirty="0" smtClean="0"/>
              <a:t>Solutes move </a:t>
            </a:r>
            <a:r>
              <a:rPr lang="en-US" sz="2400" b="1" dirty="0" smtClean="0"/>
              <a:t>down its concentration </a:t>
            </a:r>
            <a:r>
              <a:rPr lang="en-US" sz="2400" dirty="0" smtClean="0"/>
              <a:t>gradients</a:t>
            </a:r>
          </a:p>
          <a:p>
            <a:pPr algn="just"/>
            <a:r>
              <a:rPr lang="en-US" sz="2400" dirty="0" smtClean="0"/>
              <a:t>Most of </a:t>
            </a:r>
            <a:r>
              <a:rPr lang="en-US" sz="2400" b="1" dirty="0" smtClean="0"/>
              <a:t>membrane channels are ion channels</a:t>
            </a:r>
          </a:p>
          <a:p>
            <a:pPr algn="just"/>
            <a:r>
              <a:rPr lang="en-US" sz="2400" b="1" dirty="0" smtClean="0"/>
              <a:t>Allow passage of </a:t>
            </a:r>
            <a:r>
              <a:rPr lang="en-US" sz="2400" dirty="0" smtClean="0"/>
              <a:t>small, inorganic ions that are too hydrophilic to penetrate the </a:t>
            </a:r>
            <a:r>
              <a:rPr lang="en-US" sz="2400" b="1" dirty="0" err="1" smtClean="0"/>
              <a:t>nonpolar</a:t>
            </a:r>
            <a:r>
              <a:rPr lang="en-US" sz="2400" b="1" dirty="0" smtClean="0"/>
              <a:t> interior </a:t>
            </a:r>
            <a:r>
              <a:rPr lang="en-US" sz="2400" dirty="0" smtClean="0"/>
              <a:t>of the lipid </a:t>
            </a:r>
            <a:r>
              <a:rPr lang="en-US" sz="2400" dirty="0" err="1" smtClean="0"/>
              <a:t>bilayer</a:t>
            </a:r>
            <a:endParaRPr lang="en-US" sz="2400" dirty="0" smtClean="0"/>
          </a:p>
          <a:p>
            <a:pPr algn="just"/>
            <a:r>
              <a:rPr lang="en-US" sz="2400" b="1" dirty="0" smtClean="0"/>
              <a:t>Numerous ion channels </a:t>
            </a:r>
            <a:r>
              <a:rPr lang="en-US" sz="2400" dirty="0" smtClean="0"/>
              <a:t>are selective for K (potassium ions) or </a:t>
            </a:r>
            <a:r>
              <a:rPr lang="en-US" sz="2400" dirty="0" err="1" smtClean="0"/>
              <a:t>Cl</a:t>
            </a:r>
            <a:r>
              <a:rPr lang="en-US" sz="2400" dirty="0" smtClean="0"/>
              <a:t> (chloride ions); </a:t>
            </a:r>
            <a:r>
              <a:rPr lang="en-US" sz="2400" b="1" dirty="0" smtClean="0"/>
              <a:t>fewer channels </a:t>
            </a:r>
            <a:r>
              <a:rPr lang="en-US" sz="2400" dirty="0" smtClean="0"/>
              <a:t>are available for Na (sodium ions) or Ca2 (calcium ions)</a:t>
            </a:r>
          </a:p>
          <a:p>
            <a:pPr algn="just"/>
            <a:r>
              <a:rPr lang="en-US" sz="2400" b="1" dirty="0" smtClean="0"/>
              <a:t>Transport of ions by this mechanism is slower</a:t>
            </a:r>
            <a:r>
              <a:rPr lang="en-US" sz="2400" dirty="0" smtClean="0"/>
              <a:t> compare to passive diffusion due to </a:t>
            </a:r>
            <a:r>
              <a:rPr lang="en-US" sz="2400" b="1" dirty="0" smtClean="0"/>
              <a:t>smaller area </a:t>
            </a:r>
            <a:r>
              <a:rPr lang="en-US" sz="2400" dirty="0" smtClean="0"/>
              <a:t>occupy by ion channels</a:t>
            </a:r>
          </a:p>
          <a:p>
            <a:pPr algn="just"/>
            <a:r>
              <a:rPr lang="en-US" sz="2400" dirty="0" smtClean="0"/>
              <a:t>Gate regulate transport of ions across plasma membrane</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CARRIER MEDIATED FACILITATED DIFFUSION </a:t>
            </a:r>
            <a:endParaRPr lang="en-US" b="1" dirty="0"/>
          </a:p>
        </p:txBody>
      </p:sp>
      <p:pic>
        <p:nvPicPr>
          <p:cNvPr id="1026" name="Picture 2"/>
          <p:cNvPicPr>
            <a:picLocks noGrp="1" noChangeAspect="1" noChangeArrowheads="1"/>
          </p:cNvPicPr>
          <p:nvPr>
            <p:ph idx="1"/>
          </p:nvPr>
        </p:nvPicPr>
        <p:blipFill>
          <a:blip r:embed="rId2"/>
          <a:srcRect/>
          <a:stretch>
            <a:fillRect/>
          </a:stretch>
        </p:blipFill>
        <p:spPr bwMode="auto">
          <a:xfrm>
            <a:off x="2190750" y="1777206"/>
            <a:ext cx="4762500" cy="4171950"/>
          </a:xfrm>
          <a:prstGeom prst="rect">
            <a:avLst/>
          </a:prstGeom>
          <a:noFill/>
          <a:ln w="9525">
            <a:noFill/>
            <a:miter lim="800000"/>
            <a:headEnd/>
            <a:tailEnd/>
          </a:ln>
          <a:effectLst/>
        </p:spPr>
      </p:pic>
      <p:sp>
        <p:nvSpPr>
          <p:cNvPr id="5" name="Down Arrow 4"/>
          <p:cNvSpPr/>
          <p:nvPr/>
        </p:nvSpPr>
        <p:spPr>
          <a:xfrm>
            <a:off x="3200400" y="29718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667000" y="1981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124200" y="1981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2133600"/>
            <a:ext cx="1371600" cy="369332"/>
          </a:xfrm>
          <a:prstGeom prst="rect">
            <a:avLst/>
          </a:prstGeom>
          <a:noFill/>
        </p:spPr>
        <p:txBody>
          <a:bodyPr wrap="square" rtlCol="0">
            <a:spAutoFit/>
          </a:bodyPr>
          <a:lstStyle/>
          <a:p>
            <a:r>
              <a:rPr lang="en-US" b="1" dirty="0" smtClean="0"/>
              <a:t>GLUCOSE</a:t>
            </a:r>
            <a:endParaRPr lang="en-US" b="1" dirty="0"/>
          </a:p>
        </p:txBody>
      </p:sp>
      <p:sp>
        <p:nvSpPr>
          <p:cNvPr id="9" name="Down Arrow 8"/>
          <p:cNvSpPr/>
          <p:nvPr/>
        </p:nvSpPr>
        <p:spPr>
          <a:xfrm>
            <a:off x="5257800" y="4648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000" dirty="0" smtClean="0"/>
              <a:t>(CONTINUE)</a:t>
            </a:r>
            <a:endParaRPr lang="en-US" sz="1000" dirty="0"/>
          </a:p>
        </p:txBody>
      </p:sp>
      <p:sp>
        <p:nvSpPr>
          <p:cNvPr id="3" name="Content Placeholder 2"/>
          <p:cNvSpPr>
            <a:spLocks noGrp="1"/>
          </p:cNvSpPr>
          <p:nvPr>
            <p:ph idx="1"/>
          </p:nvPr>
        </p:nvSpPr>
        <p:spPr/>
        <p:txBody>
          <a:bodyPr>
            <a:normAutofit lnSpcReduction="10000"/>
          </a:bodyPr>
          <a:lstStyle/>
          <a:p>
            <a:pPr algn="just">
              <a:lnSpc>
                <a:spcPct val="150000"/>
              </a:lnSpc>
            </a:pPr>
            <a:r>
              <a:rPr lang="en-US" sz="2400" b="1" i="1" dirty="0" smtClean="0"/>
              <a:t>Carrier</a:t>
            </a:r>
            <a:r>
              <a:rPr lang="en-US" sz="2400" i="1" dirty="0" smtClean="0"/>
              <a:t> </a:t>
            </a:r>
            <a:r>
              <a:rPr lang="en-US" sz="2400" dirty="0" smtClean="0"/>
              <a:t>(also called a transporter) is used to move a solute down its concentration gradient across the plasma membrane</a:t>
            </a:r>
          </a:p>
          <a:p>
            <a:pPr algn="just">
              <a:lnSpc>
                <a:spcPct val="150000"/>
              </a:lnSpc>
            </a:pPr>
            <a:r>
              <a:rPr lang="en-US" sz="2400" dirty="0" smtClean="0"/>
              <a:t>Carrier transport molecules by </a:t>
            </a:r>
            <a:r>
              <a:rPr lang="en-US" sz="2400" b="1" dirty="0" smtClean="0"/>
              <a:t>changing the shape</a:t>
            </a:r>
          </a:p>
          <a:p>
            <a:pPr algn="just">
              <a:lnSpc>
                <a:spcPct val="150000"/>
              </a:lnSpc>
            </a:pPr>
            <a:r>
              <a:rPr lang="en-US" sz="2400" b="1" dirty="0" smtClean="0"/>
              <a:t>Rate of transport determined </a:t>
            </a:r>
            <a:r>
              <a:rPr lang="en-US" sz="2400" dirty="0" smtClean="0"/>
              <a:t>by concentration gradient across plasma membrane</a:t>
            </a:r>
          </a:p>
          <a:p>
            <a:pPr algn="just">
              <a:lnSpc>
                <a:spcPct val="150000"/>
              </a:lnSpc>
            </a:pPr>
            <a:r>
              <a:rPr lang="en-US" sz="2400" dirty="0" smtClean="0"/>
              <a:t>Transportation process follows the principle of </a:t>
            </a:r>
            <a:r>
              <a:rPr lang="en-US" sz="2400" b="1" dirty="0" smtClean="0"/>
              <a:t>Transport Maximum &amp; show saturation </a:t>
            </a:r>
            <a:r>
              <a:rPr lang="en-US" sz="2400" b="1" dirty="0" err="1" smtClean="0"/>
              <a:t>phemomena</a:t>
            </a:r>
            <a:endParaRPr lang="en-US" sz="2400" b="1" dirty="0" smtClean="0"/>
          </a:p>
          <a:p>
            <a:pPr algn="just">
              <a:lnSpc>
                <a:spcPct val="150000"/>
              </a:lnSpc>
            </a:pPr>
            <a:r>
              <a:rPr lang="en-US" sz="2400" dirty="0" smtClean="0"/>
              <a:t>Include glucose, fructose, </a:t>
            </a:r>
            <a:r>
              <a:rPr lang="en-US" sz="2400" dirty="0" err="1" smtClean="0"/>
              <a:t>galactose</a:t>
            </a:r>
            <a:r>
              <a:rPr lang="en-US" sz="2400" dirty="0" smtClean="0"/>
              <a:t>, and some vitamins.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OSMOSIS</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457200" y="1608635"/>
            <a:ext cx="8229600" cy="45090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00" dirty="0" smtClean="0"/>
              <a:t>(CONTINUE)</a:t>
            </a:r>
            <a:endParaRPr lang="en-US" sz="900" dirty="0"/>
          </a:p>
        </p:txBody>
      </p:sp>
      <p:sp>
        <p:nvSpPr>
          <p:cNvPr id="3" name="Content Placeholder 2"/>
          <p:cNvSpPr>
            <a:spLocks noGrp="1"/>
          </p:cNvSpPr>
          <p:nvPr>
            <p:ph idx="1"/>
          </p:nvPr>
        </p:nvSpPr>
        <p:spPr/>
        <p:txBody>
          <a:bodyPr>
            <a:normAutofit lnSpcReduction="10000"/>
          </a:bodyPr>
          <a:lstStyle/>
          <a:p>
            <a:r>
              <a:rPr lang="en-US" sz="2400" b="1" dirty="0" smtClean="0"/>
              <a:t>Type of diffusion </a:t>
            </a:r>
            <a:r>
              <a:rPr lang="en-US" sz="2400" dirty="0" smtClean="0"/>
              <a:t>in which there is </a:t>
            </a:r>
            <a:r>
              <a:rPr lang="en-US" sz="2400" b="1" dirty="0" smtClean="0"/>
              <a:t>net movement of a solvent </a:t>
            </a:r>
            <a:r>
              <a:rPr lang="en-US" sz="2400" dirty="0" smtClean="0"/>
              <a:t>through a selectively permeable membrane.</a:t>
            </a:r>
          </a:p>
          <a:p>
            <a:r>
              <a:rPr lang="en-US" sz="2400" dirty="0" smtClean="0"/>
              <a:t>In living organism </a:t>
            </a:r>
            <a:r>
              <a:rPr lang="en-US" sz="2400" b="1" dirty="0" smtClean="0"/>
              <a:t>water is solvent </a:t>
            </a:r>
            <a:r>
              <a:rPr lang="en-US" sz="2400" dirty="0" smtClean="0"/>
              <a:t>that move across plasma membrane by osmosis</a:t>
            </a:r>
          </a:p>
          <a:p>
            <a:r>
              <a:rPr lang="en-US" sz="2400" dirty="0" smtClean="0"/>
              <a:t>In osmosis, </a:t>
            </a:r>
            <a:r>
              <a:rPr lang="en-US" sz="2400" b="1" dirty="0" smtClean="0"/>
              <a:t>water moves through a selectively permeable membrane </a:t>
            </a:r>
            <a:r>
              <a:rPr lang="en-US" sz="2400" dirty="0" smtClean="0"/>
              <a:t>from an area of </a:t>
            </a:r>
            <a:r>
              <a:rPr lang="en-US" sz="2400" i="1" dirty="0" smtClean="0"/>
              <a:t>lower solute concentration to an area </a:t>
            </a:r>
            <a:r>
              <a:rPr lang="en-US" sz="2400" dirty="0" smtClean="0"/>
              <a:t>of </a:t>
            </a:r>
            <a:r>
              <a:rPr lang="en-US" sz="2400" i="1" dirty="0" smtClean="0"/>
              <a:t>higher solute concentration.</a:t>
            </a:r>
          </a:p>
          <a:p>
            <a:r>
              <a:rPr lang="en-US" sz="2400" dirty="0" smtClean="0"/>
              <a:t>During osmosis, </a:t>
            </a:r>
            <a:r>
              <a:rPr lang="en-US" sz="2400" b="1" dirty="0" smtClean="0"/>
              <a:t>water molecules pass </a:t>
            </a:r>
            <a:r>
              <a:rPr lang="en-US" sz="2400" dirty="0" smtClean="0"/>
              <a:t>through a plasma membrane </a:t>
            </a:r>
            <a:r>
              <a:rPr lang="en-US" sz="2400" b="1" dirty="0" smtClean="0"/>
              <a:t>in two ways</a:t>
            </a:r>
            <a:r>
              <a:rPr lang="en-US" sz="2400" dirty="0" smtClean="0"/>
              <a:t>:</a:t>
            </a:r>
          </a:p>
          <a:p>
            <a:r>
              <a:rPr lang="en-US" sz="2400" dirty="0" smtClean="0"/>
              <a:t> (1) By moving through the lipid </a:t>
            </a:r>
            <a:r>
              <a:rPr lang="en-US" sz="2400" dirty="0" err="1" smtClean="0"/>
              <a:t>bilayer</a:t>
            </a:r>
            <a:r>
              <a:rPr lang="en-US" sz="2400" dirty="0" smtClean="0"/>
              <a:t> via </a:t>
            </a:r>
            <a:r>
              <a:rPr lang="en-US" sz="2400" b="1" dirty="0" smtClean="0"/>
              <a:t>simple diffusion</a:t>
            </a:r>
          </a:p>
          <a:p>
            <a:pPr>
              <a:buNone/>
            </a:pPr>
            <a:r>
              <a:rPr lang="en-US" sz="2400" dirty="0" smtClean="0"/>
              <a:t>	 (2) By moving through </a:t>
            </a:r>
            <a:r>
              <a:rPr lang="en-US" sz="2400" b="1" dirty="0" err="1" smtClean="0"/>
              <a:t>aquaporins</a:t>
            </a:r>
            <a:r>
              <a:rPr lang="en-US" sz="2400" b="1" dirty="0" smtClean="0"/>
              <a:t> </a:t>
            </a:r>
            <a:r>
              <a:rPr lang="en-US" sz="2400" i="1" dirty="0" smtClean="0"/>
              <a:t> integral membrane 	proteins that function </a:t>
            </a:r>
            <a:r>
              <a:rPr lang="en-US" sz="2400" dirty="0" smtClean="0"/>
              <a:t>as water channels.</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457198"/>
            <a:ext cx="9144000" cy="621982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00" dirty="0" smtClean="0"/>
              <a:t>(continue)</a:t>
            </a:r>
            <a:endParaRPr lang="en-US" sz="900" dirty="0"/>
          </a:p>
        </p:txBody>
      </p:sp>
      <p:sp>
        <p:nvSpPr>
          <p:cNvPr id="3" name="Content Placeholder 2"/>
          <p:cNvSpPr>
            <a:spLocks noGrp="1"/>
          </p:cNvSpPr>
          <p:nvPr>
            <p:ph idx="1"/>
          </p:nvPr>
        </p:nvSpPr>
        <p:spPr/>
        <p:txBody>
          <a:bodyPr>
            <a:normAutofit/>
          </a:bodyPr>
          <a:lstStyle/>
          <a:p>
            <a:r>
              <a:rPr lang="en-US" sz="2400" dirty="0" smtClean="0"/>
              <a:t>The solution with the impermeable solute also exerts a force, called the </a:t>
            </a:r>
            <a:r>
              <a:rPr lang="en-US" sz="2400" b="1" dirty="0" smtClean="0"/>
              <a:t>osmotic pressure</a:t>
            </a:r>
          </a:p>
          <a:p>
            <a:r>
              <a:rPr lang="en-US" sz="2400" dirty="0" smtClean="0"/>
              <a:t>The osmotic pressure of a solution is </a:t>
            </a:r>
            <a:r>
              <a:rPr lang="en-US" sz="2400" b="1" dirty="0" smtClean="0"/>
              <a:t>proportional to the concentration of the solute particles</a:t>
            </a:r>
            <a:r>
              <a:rPr lang="en-US" sz="2400" dirty="0" smtClean="0"/>
              <a:t> that cannot cross the membrane</a:t>
            </a:r>
          </a:p>
          <a:p>
            <a:r>
              <a:rPr lang="en-US" sz="2400" dirty="0" smtClean="0"/>
              <a:t>Normally, the osmotic pressure of the </a:t>
            </a:r>
            <a:r>
              <a:rPr lang="en-US" sz="2400" b="1" dirty="0" err="1" smtClean="0"/>
              <a:t>cytosol</a:t>
            </a:r>
            <a:r>
              <a:rPr lang="en-US" sz="2400" b="1" dirty="0" smtClean="0"/>
              <a:t> </a:t>
            </a:r>
            <a:r>
              <a:rPr lang="en-US" sz="2400" dirty="0" smtClean="0"/>
              <a:t>is the same as the osmotic pressure of the </a:t>
            </a:r>
            <a:r>
              <a:rPr lang="en-US" sz="2400" b="1" dirty="0" smtClean="0"/>
              <a:t>interstitial fluid </a:t>
            </a:r>
            <a:r>
              <a:rPr lang="en-US" sz="2400" dirty="0" smtClean="0"/>
              <a:t>outside cells.</a:t>
            </a:r>
          </a:p>
          <a:p>
            <a:r>
              <a:rPr lang="en-US" sz="2400" dirty="0" smtClean="0"/>
              <a:t>Because the osmotic pressure on both sides of the plasma membrane (which is selectively permeable) is the same, cell </a:t>
            </a:r>
            <a:r>
              <a:rPr lang="en-US" sz="2400" b="1" dirty="0" smtClean="0"/>
              <a:t>volume remains relatively constant</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00" dirty="0" smtClean="0"/>
              <a:t>(continue)</a:t>
            </a:r>
            <a:endParaRPr lang="en-US" sz="900" dirty="0"/>
          </a:p>
        </p:txBody>
      </p:sp>
      <p:sp>
        <p:nvSpPr>
          <p:cNvPr id="3" name="Content Placeholder 2"/>
          <p:cNvSpPr>
            <a:spLocks noGrp="1"/>
          </p:cNvSpPr>
          <p:nvPr>
            <p:ph idx="1"/>
          </p:nvPr>
        </p:nvSpPr>
        <p:spPr/>
        <p:txBody>
          <a:bodyPr>
            <a:normAutofit/>
          </a:bodyPr>
          <a:lstStyle/>
          <a:p>
            <a:pPr algn="just"/>
            <a:r>
              <a:rPr lang="en-US" sz="2400" dirty="0" smtClean="0"/>
              <a:t>When body cells are </a:t>
            </a:r>
            <a:r>
              <a:rPr lang="en-US" sz="2400" b="1" dirty="0" smtClean="0"/>
              <a:t>placed in a solution having a different osmotic pressure than </a:t>
            </a:r>
            <a:r>
              <a:rPr lang="en-US" sz="2400" b="1" dirty="0" err="1" smtClean="0"/>
              <a:t>cytosol</a:t>
            </a:r>
            <a:r>
              <a:rPr lang="en-US" sz="2400" dirty="0" smtClean="0"/>
              <a:t>, however, the shape and volume of the cells change.</a:t>
            </a:r>
          </a:p>
          <a:p>
            <a:pPr algn="just"/>
            <a:r>
              <a:rPr lang="en-US" sz="2400" dirty="0" smtClean="0"/>
              <a:t>As </a:t>
            </a:r>
            <a:r>
              <a:rPr lang="en-US" sz="2400" b="1" dirty="0" smtClean="0"/>
              <a:t>water moves by osmosis </a:t>
            </a:r>
            <a:r>
              <a:rPr lang="en-US" sz="2400" dirty="0" smtClean="0"/>
              <a:t>into or out of the cells, their </a:t>
            </a:r>
            <a:r>
              <a:rPr lang="en-US" sz="2400" b="1" dirty="0" smtClean="0"/>
              <a:t>volume increases or decreases</a:t>
            </a:r>
            <a:r>
              <a:rPr lang="en-US" sz="2400" dirty="0" smtClean="0"/>
              <a:t>.</a:t>
            </a:r>
          </a:p>
          <a:p>
            <a:pPr algn="just"/>
            <a:r>
              <a:rPr lang="en-US" sz="2400" dirty="0" smtClean="0"/>
              <a:t>A solution’s </a:t>
            </a:r>
            <a:r>
              <a:rPr lang="en-US" sz="2400" b="1" dirty="0" smtClean="0"/>
              <a:t>tonicity (</a:t>
            </a:r>
            <a:r>
              <a:rPr lang="en-US" sz="2400" b="1" i="1" dirty="0" smtClean="0"/>
              <a:t>tonic  tension) </a:t>
            </a:r>
            <a:r>
              <a:rPr lang="en-US" sz="2400" dirty="0" smtClean="0"/>
              <a:t>is a measure of</a:t>
            </a:r>
            <a:r>
              <a:rPr lang="en-US" sz="2400" b="1" i="1" dirty="0" smtClean="0"/>
              <a:t> </a:t>
            </a:r>
            <a:r>
              <a:rPr lang="en-US" sz="2400" dirty="0" smtClean="0"/>
              <a:t>the solution’s ability to change the volume of cells by altering their water content.</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smotic pressure.jpg"/>
          <p:cNvPicPr>
            <a:picLocks noChangeAspect="1"/>
          </p:cNvPicPr>
          <p:nvPr/>
        </p:nvPicPr>
        <p:blipFill>
          <a:blip r:embed="rId2"/>
          <a:stretch>
            <a:fillRect/>
          </a:stretch>
        </p:blipFill>
        <p:spPr>
          <a:xfrm>
            <a:off x="355979" y="457200"/>
            <a:ext cx="8483221" cy="6096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80px-Osmotic_pressure_on_blood_cells_diagram.svg.png"/>
          <p:cNvPicPr>
            <a:picLocks noChangeAspect="1"/>
          </p:cNvPicPr>
          <p:nvPr/>
        </p:nvPicPr>
        <p:blipFill>
          <a:blip r:embed="rId2"/>
          <a:stretch>
            <a:fillRect/>
          </a:stretch>
        </p:blipFill>
        <p:spPr>
          <a:xfrm>
            <a:off x="0" y="1032272"/>
            <a:ext cx="9144000" cy="479345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ACTIVE PROCESS</a:t>
            </a:r>
            <a:endParaRPr lang="en-US" b="1" dirty="0"/>
          </a:p>
        </p:txBody>
      </p:sp>
      <p:sp>
        <p:nvSpPr>
          <p:cNvPr id="3" name="Content Placeholder 2"/>
          <p:cNvSpPr>
            <a:spLocks noGrp="1"/>
          </p:cNvSpPr>
          <p:nvPr>
            <p:ph idx="1"/>
          </p:nvPr>
        </p:nvSpPr>
        <p:spPr/>
        <p:txBody>
          <a:bodyPr>
            <a:normAutofit/>
          </a:bodyPr>
          <a:lstStyle/>
          <a:p>
            <a:r>
              <a:rPr lang="en-US" sz="2400" b="1" dirty="0" smtClean="0"/>
              <a:t>Polar &amp; Charged molecules </a:t>
            </a:r>
            <a:r>
              <a:rPr lang="en-US" sz="2400" dirty="0" smtClean="0"/>
              <a:t>can not pass plasma membrane</a:t>
            </a:r>
          </a:p>
          <a:p>
            <a:r>
              <a:rPr lang="en-US" sz="2400" dirty="0" smtClean="0"/>
              <a:t>Also following </a:t>
            </a:r>
            <a:r>
              <a:rPr lang="en-US" sz="2400" b="1" dirty="0" smtClean="0"/>
              <a:t>Up hill process</a:t>
            </a:r>
          </a:p>
          <a:p>
            <a:r>
              <a:rPr lang="en-US" sz="2400" dirty="0" smtClean="0"/>
              <a:t>Active means </a:t>
            </a:r>
            <a:r>
              <a:rPr lang="en-US" sz="2400" b="1" dirty="0" smtClean="0"/>
              <a:t>Energy is required for working in opposite </a:t>
            </a:r>
            <a:r>
              <a:rPr lang="en-US" sz="2400" dirty="0" smtClean="0"/>
              <a:t>to concentration gradient</a:t>
            </a:r>
          </a:p>
          <a:p>
            <a:r>
              <a:rPr lang="en-US" sz="2400" b="1" dirty="0" smtClean="0"/>
              <a:t>Two sources </a:t>
            </a:r>
            <a:r>
              <a:rPr lang="en-US" sz="2400" dirty="0" smtClean="0"/>
              <a:t>of cellular energy can be used  (1) Hydrolysis of </a:t>
            </a:r>
            <a:r>
              <a:rPr lang="en-US" sz="2400" b="1" dirty="0" smtClean="0"/>
              <a:t>ATP </a:t>
            </a:r>
            <a:r>
              <a:rPr lang="en-US" sz="2400" dirty="0" smtClean="0"/>
              <a:t>(source in </a:t>
            </a:r>
            <a:r>
              <a:rPr lang="en-US" sz="2400" i="1" dirty="0" smtClean="0"/>
              <a:t>primary active transport) (2) </a:t>
            </a:r>
            <a:r>
              <a:rPr lang="en-US" sz="2400" b="1" i="1" dirty="0" smtClean="0"/>
              <a:t>Potential Energy</a:t>
            </a:r>
            <a:r>
              <a:rPr lang="en-US" sz="2400" i="1" dirty="0" smtClean="0"/>
              <a:t> stored in an ionic concentration </a:t>
            </a:r>
            <a:r>
              <a:rPr lang="en-US" sz="2400" dirty="0" smtClean="0"/>
              <a:t>gradient (source in </a:t>
            </a:r>
            <a:r>
              <a:rPr lang="en-US" sz="2400" i="1" dirty="0" smtClean="0"/>
              <a:t>secondary active transport)</a:t>
            </a:r>
          </a:p>
          <a:p>
            <a:r>
              <a:rPr lang="en-US" sz="2400" b="1" dirty="0" smtClean="0"/>
              <a:t>Exhibit</a:t>
            </a:r>
            <a:r>
              <a:rPr lang="en-US" sz="2400" dirty="0" smtClean="0"/>
              <a:t> Transport maxima &amp; Saturation</a:t>
            </a:r>
          </a:p>
          <a:p>
            <a:r>
              <a:rPr lang="en-US" sz="2400" dirty="0" smtClean="0"/>
              <a:t>It i</a:t>
            </a:r>
            <a:r>
              <a:rPr lang="en-US" sz="2400" b="1" dirty="0" smtClean="0"/>
              <a:t>ncludes</a:t>
            </a:r>
            <a:r>
              <a:rPr lang="en-US" sz="2400" dirty="0" smtClean="0"/>
              <a:t> many ions and </a:t>
            </a:r>
            <a:r>
              <a:rPr lang="en-US" sz="2400" dirty="0" err="1" smtClean="0"/>
              <a:t>monosaccharides</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ACTIVE TRANSPORT</a:t>
            </a:r>
            <a:endParaRPr lang="en-US" b="1" dirty="0"/>
          </a:p>
        </p:txBody>
      </p:sp>
      <p:sp>
        <p:nvSpPr>
          <p:cNvPr id="3" name="Content Placeholder 2"/>
          <p:cNvSpPr>
            <a:spLocks noGrp="1"/>
          </p:cNvSpPr>
          <p:nvPr>
            <p:ph idx="1"/>
          </p:nvPr>
        </p:nvSpPr>
        <p:spPr/>
        <p:txBody>
          <a:bodyPr>
            <a:normAutofit/>
          </a:bodyPr>
          <a:lstStyle/>
          <a:p>
            <a:pPr algn="just"/>
            <a:r>
              <a:rPr lang="en-US" sz="2000" b="1" dirty="0" smtClean="0"/>
              <a:t>ATP is utilized </a:t>
            </a:r>
            <a:r>
              <a:rPr lang="en-US" sz="2000" dirty="0" smtClean="0"/>
              <a:t>for induction of structural change in carrier protein</a:t>
            </a:r>
          </a:p>
          <a:p>
            <a:pPr algn="just"/>
            <a:r>
              <a:rPr lang="en-US" sz="2000" b="1" dirty="0" smtClean="0"/>
              <a:t>Carrier</a:t>
            </a:r>
            <a:r>
              <a:rPr lang="en-US" sz="2000" dirty="0" smtClean="0"/>
              <a:t> proteins called </a:t>
            </a:r>
            <a:r>
              <a:rPr lang="en-US" sz="2000" b="1" dirty="0" smtClean="0"/>
              <a:t>as Pump</a:t>
            </a:r>
          </a:p>
          <a:p>
            <a:pPr algn="just"/>
            <a:r>
              <a:rPr lang="en-US" sz="2000" dirty="0" smtClean="0"/>
              <a:t>Cell’s </a:t>
            </a:r>
            <a:r>
              <a:rPr lang="en-US" sz="2000" b="1" dirty="0" smtClean="0"/>
              <a:t>40% of energy utilized</a:t>
            </a:r>
            <a:r>
              <a:rPr lang="en-US" sz="2000" dirty="0" smtClean="0"/>
              <a:t> for working of pump</a:t>
            </a:r>
          </a:p>
          <a:p>
            <a:pPr algn="just"/>
            <a:r>
              <a:rPr lang="en-US" sz="2000" dirty="0" smtClean="0"/>
              <a:t>Chemicals that turn off ATP production, for example, the </a:t>
            </a:r>
            <a:r>
              <a:rPr lang="en-US" sz="2000" b="1" dirty="0" smtClean="0"/>
              <a:t>poison cyanide </a:t>
            </a:r>
            <a:r>
              <a:rPr lang="en-US" sz="2000" dirty="0" smtClean="0"/>
              <a:t>are lethal because they shut down active transport in cells throughout the body. </a:t>
            </a:r>
          </a:p>
          <a:p>
            <a:pPr algn="just"/>
            <a:r>
              <a:rPr lang="en-US" sz="2000" dirty="0" smtClean="0"/>
              <a:t>Most </a:t>
            </a:r>
            <a:r>
              <a:rPr lang="en-US" sz="2000" b="1" dirty="0" smtClean="0"/>
              <a:t>prevalent pump is Na/K </a:t>
            </a:r>
            <a:r>
              <a:rPr lang="en-US" sz="2000" b="1" dirty="0" err="1" smtClean="0"/>
              <a:t>ATPase</a:t>
            </a:r>
            <a:r>
              <a:rPr lang="en-US" sz="2000" b="1" dirty="0" smtClean="0"/>
              <a:t> pump</a:t>
            </a:r>
          </a:p>
          <a:p>
            <a:pPr algn="just"/>
            <a:r>
              <a:rPr lang="en-US" sz="2000" dirty="0" smtClean="0"/>
              <a:t>All </a:t>
            </a:r>
            <a:r>
              <a:rPr lang="en-US" sz="2000" b="1" dirty="0" smtClean="0"/>
              <a:t>cells have thousands </a:t>
            </a:r>
            <a:r>
              <a:rPr lang="en-US" sz="2000" dirty="0" smtClean="0"/>
              <a:t>of sodium-potassium pumps in their plasma membranes.</a:t>
            </a:r>
          </a:p>
          <a:p>
            <a:pPr algn="just"/>
            <a:r>
              <a:rPr lang="en-US" sz="2000" dirty="0" smtClean="0"/>
              <a:t>Maintain </a:t>
            </a:r>
            <a:r>
              <a:rPr lang="en-US" sz="2000" b="1" dirty="0" smtClean="0"/>
              <a:t>low Na ion level inside &amp; low K ion level outside</a:t>
            </a:r>
          </a:p>
          <a:p>
            <a:pPr algn="just"/>
            <a:r>
              <a:rPr lang="en-US" sz="2000" dirty="0" smtClean="0"/>
              <a:t>Na/K </a:t>
            </a:r>
            <a:r>
              <a:rPr lang="en-US" sz="2000" dirty="0" err="1" smtClean="0"/>
              <a:t>ATPase</a:t>
            </a:r>
            <a:r>
              <a:rPr lang="en-US" sz="2000" dirty="0" smtClean="0"/>
              <a:t> pump </a:t>
            </a:r>
            <a:r>
              <a:rPr lang="en-US" sz="2000" b="1" dirty="0" smtClean="0"/>
              <a:t>working </a:t>
            </a:r>
            <a:r>
              <a:rPr lang="en-US" sz="2000" b="1" dirty="0" err="1" smtClean="0"/>
              <a:t>continuosly</a:t>
            </a:r>
            <a:r>
              <a:rPr lang="en-US" sz="2000" b="1" dirty="0" smtClean="0"/>
              <a:t> against leakage </a:t>
            </a:r>
            <a:r>
              <a:rPr lang="en-US" sz="2000" dirty="0" smtClean="0"/>
              <a:t>of ion channels OR secondary active transport </a:t>
            </a:r>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609600" y="280988"/>
            <a:ext cx="10515600" cy="629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(continue)</a:t>
            </a:r>
            <a:endParaRPr lang="en-US" sz="2400" dirty="0"/>
          </a:p>
        </p:txBody>
      </p:sp>
      <p:sp>
        <p:nvSpPr>
          <p:cNvPr id="3" name="Content Placeholder 2"/>
          <p:cNvSpPr>
            <a:spLocks noGrp="1"/>
          </p:cNvSpPr>
          <p:nvPr>
            <p:ph idx="1"/>
          </p:nvPr>
        </p:nvSpPr>
        <p:spPr/>
        <p:txBody>
          <a:bodyPr>
            <a:normAutofit/>
          </a:bodyPr>
          <a:lstStyle/>
          <a:p>
            <a:r>
              <a:rPr lang="en-US" sz="2400" dirty="0" smtClean="0"/>
              <a:t>Concentration gradient thus established </a:t>
            </a:r>
            <a:r>
              <a:rPr lang="en-US" sz="2400" b="1" dirty="0" smtClean="0"/>
              <a:t>responsible for initiation of action potential</a:t>
            </a:r>
          </a:p>
          <a:p>
            <a:r>
              <a:rPr lang="en-US" sz="2400" dirty="0" smtClean="0"/>
              <a:t>Na responsible for </a:t>
            </a:r>
            <a:r>
              <a:rPr lang="en-US" sz="2400" b="1" dirty="0" smtClean="0"/>
              <a:t>tonicity of Intracellular </a:t>
            </a:r>
            <a:r>
              <a:rPr lang="en-US" sz="2400" dirty="0" smtClean="0"/>
              <a:t>fluid</a:t>
            </a:r>
          </a:p>
          <a:p>
            <a:r>
              <a:rPr lang="en-US" sz="2400" dirty="0" smtClean="0"/>
              <a:t>K responsible for </a:t>
            </a:r>
            <a:r>
              <a:rPr lang="en-US" sz="2400" b="1" dirty="0" smtClean="0"/>
              <a:t>tonicity of extracellular </a:t>
            </a:r>
            <a:r>
              <a:rPr lang="en-US" sz="2400" dirty="0" smtClean="0"/>
              <a:t>fluid </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SECONDARY ACTIVE TRANSPORT</a:t>
            </a:r>
            <a:endParaRPr lang="en-US" b="1" dirty="0"/>
          </a:p>
        </p:txBody>
      </p:sp>
      <p:sp>
        <p:nvSpPr>
          <p:cNvPr id="3" name="Content Placeholder 2"/>
          <p:cNvSpPr>
            <a:spLocks noGrp="1"/>
          </p:cNvSpPr>
          <p:nvPr>
            <p:ph idx="1"/>
          </p:nvPr>
        </p:nvSpPr>
        <p:spPr/>
        <p:txBody>
          <a:bodyPr>
            <a:normAutofit/>
          </a:bodyPr>
          <a:lstStyle/>
          <a:p>
            <a:r>
              <a:rPr lang="en-US" sz="2400" b="1" dirty="0" smtClean="0"/>
              <a:t>Energy stored in a Na or H concentration </a:t>
            </a:r>
            <a:r>
              <a:rPr lang="en-US" sz="2400" dirty="0" smtClean="0"/>
              <a:t>gradient is used to drive other substances across the membrane against their own concentration gradients.</a:t>
            </a:r>
          </a:p>
          <a:p>
            <a:r>
              <a:rPr lang="en-US" sz="2400" b="1" dirty="0" smtClean="0"/>
              <a:t>Indirectly uses energy</a:t>
            </a:r>
            <a:r>
              <a:rPr lang="en-US" sz="2400" dirty="0" smtClean="0"/>
              <a:t> obtained from the hydrolysis of ATP</a:t>
            </a:r>
          </a:p>
          <a:p>
            <a:r>
              <a:rPr lang="en-US" sz="2400" b="1" dirty="0" smtClean="0"/>
              <a:t>Potential energy converted to kinetic energy </a:t>
            </a:r>
            <a:r>
              <a:rPr lang="en-US" sz="2400" dirty="0" smtClean="0"/>
              <a:t>&amp; transport other substances against their concentration gradient</a:t>
            </a:r>
          </a:p>
          <a:p>
            <a:r>
              <a:rPr lang="en-US" sz="2400" dirty="0" smtClean="0"/>
              <a:t>Transporters move two substances in the same direction they are called </a:t>
            </a:r>
            <a:r>
              <a:rPr lang="en-US" sz="2400" b="1" dirty="0" err="1" smtClean="0"/>
              <a:t>Symporters</a:t>
            </a:r>
            <a:r>
              <a:rPr lang="en-US" sz="2400" dirty="0" smtClean="0"/>
              <a:t> </a:t>
            </a:r>
          </a:p>
          <a:p>
            <a:r>
              <a:rPr lang="en-US" sz="2400" b="1" dirty="0" err="1" smtClean="0"/>
              <a:t>Antiporters</a:t>
            </a:r>
            <a:r>
              <a:rPr lang="en-US" sz="2400" b="1" dirty="0" smtClean="0"/>
              <a:t>, in contrast, </a:t>
            </a:r>
            <a:r>
              <a:rPr lang="en-US" sz="2400" dirty="0" smtClean="0"/>
              <a:t>move two substances in opposite directions across the membrane</a:t>
            </a:r>
            <a:r>
              <a:rPr lang="en-US" sz="2400" i="1" dirty="0" smtClean="0"/>
              <a:t>.</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7200" y="228601"/>
            <a:ext cx="9906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l_cell.jpg"/>
          <p:cNvPicPr>
            <a:picLocks noChangeAspect="1"/>
          </p:cNvPicPr>
          <p:nvPr/>
        </p:nvPicPr>
        <p:blipFill>
          <a:blip r:embed="rId2"/>
          <a:stretch>
            <a:fillRect/>
          </a:stretch>
        </p:blipFill>
        <p:spPr>
          <a:xfrm>
            <a:off x="508000" y="692150"/>
            <a:ext cx="8128000" cy="54737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TRANSPORT IN VESICLES</a:t>
            </a:r>
            <a:endParaRPr lang="en-US" b="1" dirty="0"/>
          </a:p>
        </p:txBody>
      </p:sp>
      <p:sp>
        <p:nvSpPr>
          <p:cNvPr id="5" name="Content Placeholder 4"/>
          <p:cNvSpPr>
            <a:spLocks noGrp="1"/>
          </p:cNvSpPr>
          <p:nvPr>
            <p:ph idx="1"/>
          </p:nvPr>
        </p:nvSpPr>
        <p:spPr/>
        <p:txBody>
          <a:bodyPr>
            <a:normAutofit/>
          </a:bodyPr>
          <a:lstStyle/>
          <a:p>
            <a:r>
              <a:rPr lang="en-US" sz="2400" dirty="0" smtClean="0"/>
              <a:t>Vesicle </a:t>
            </a:r>
            <a:r>
              <a:rPr lang="en-US" sz="2400" b="1" dirty="0" smtClean="0"/>
              <a:t>means small spherical sac</a:t>
            </a:r>
          </a:p>
          <a:p>
            <a:r>
              <a:rPr lang="en-US" sz="2400" dirty="0" smtClean="0"/>
              <a:t>Import materials from and release materials into extracellular fluid</a:t>
            </a:r>
          </a:p>
          <a:p>
            <a:r>
              <a:rPr lang="en-US" sz="2400" dirty="0" smtClean="0"/>
              <a:t>During </a:t>
            </a:r>
            <a:r>
              <a:rPr lang="en-US" sz="2400" dirty="0" err="1" smtClean="0"/>
              <a:t>E</a:t>
            </a:r>
            <a:r>
              <a:rPr lang="en-US" sz="2400" b="1" dirty="0" err="1" smtClean="0"/>
              <a:t>ndocytosis</a:t>
            </a:r>
            <a:r>
              <a:rPr lang="en-US" sz="2400" b="1" dirty="0" smtClean="0"/>
              <a:t> </a:t>
            </a:r>
            <a:r>
              <a:rPr lang="en-US" sz="2400" i="1" dirty="0" smtClean="0"/>
              <a:t>materials move into a cell in a vesicle formed </a:t>
            </a:r>
            <a:r>
              <a:rPr lang="en-US" sz="2400" dirty="0" smtClean="0"/>
              <a:t>from the plasma membrane.</a:t>
            </a:r>
          </a:p>
          <a:p>
            <a:r>
              <a:rPr lang="en-US" sz="2400" dirty="0" smtClean="0"/>
              <a:t> In </a:t>
            </a:r>
            <a:r>
              <a:rPr lang="en-US" sz="2400" b="1" dirty="0" err="1" smtClean="0"/>
              <a:t>Exocytosis</a:t>
            </a:r>
            <a:r>
              <a:rPr lang="en-US" sz="2400" b="1" dirty="0" smtClean="0"/>
              <a:t> </a:t>
            </a:r>
            <a:r>
              <a:rPr lang="en-US" sz="2400" b="1" i="1" dirty="0" smtClean="0"/>
              <a:t>materials </a:t>
            </a:r>
            <a:r>
              <a:rPr lang="en-US" sz="2400" dirty="0" smtClean="0"/>
              <a:t>move out of a cell by the fusion with the plasma membrane of vesicles formed inside the cell</a:t>
            </a:r>
          </a:p>
          <a:p>
            <a:r>
              <a:rPr lang="en-US" sz="2400" dirty="0" smtClean="0"/>
              <a:t>Both </a:t>
            </a:r>
            <a:r>
              <a:rPr lang="en-US" sz="2400" dirty="0" err="1" smtClean="0"/>
              <a:t>endocytosis</a:t>
            </a:r>
            <a:r>
              <a:rPr lang="en-US" sz="2400" dirty="0" smtClean="0"/>
              <a:t> and </a:t>
            </a:r>
            <a:r>
              <a:rPr lang="en-US" sz="2400" dirty="0" err="1" smtClean="0"/>
              <a:t>exocytosis</a:t>
            </a:r>
            <a:r>
              <a:rPr lang="en-US" sz="2400" dirty="0" smtClean="0"/>
              <a:t> </a:t>
            </a:r>
            <a:r>
              <a:rPr lang="en-US" sz="2400" b="1" dirty="0" smtClean="0"/>
              <a:t>require energy supplied by ATP</a:t>
            </a:r>
            <a:endParaRPr lang="en-US" sz="24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RECEPTOR MEDIATED ENDOCYTOSIS</a:t>
            </a:r>
            <a:endParaRPr lang="en-US" b="1" dirty="0"/>
          </a:p>
        </p:txBody>
      </p:sp>
      <p:pic>
        <p:nvPicPr>
          <p:cNvPr id="6" name="Content Placeholder 5" descr="download.png"/>
          <p:cNvPicPr>
            <a:picLocks noGrp="1" noChangeAspect="1"/>
          </p:cNvPicPr>
          <p:nvPr>
            <p:ph idx="1"/>
          </p:nvPr>
        </p:nvPicPr>
        <p:blipFill>
          <a:blip r:embed="rId2"/>
          <a:stretch>
            <a:fillRect/>
          </a:stretch>
        </p:blipFill>
        <p:spPr>
          <a:xfrm>
            <a:off x="990600" y="1143000"/>
            <a:ext cx="6400800" cy="5378328"/>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ol-121-chp-19-the-cardiovascular-system-the-blood-61-638.jpg"/>
          <p:cNvPicPr>
            <a:picLocks noChangeAspect="1"/>
          </p:cNvPicPr>
          <p:nvPr/>
        </p:nvPicPr>
        <p:blipFill>
          <a:blip r:embed="rId2"/>
          <a:stretch>
            <a:fillRect/>
          </a:stretch>
        </p:blipFill>
        <p:spPr>
          <a:xfrm>
            <a:off x="457200" y="339676"/>
            <a:ext cx="8229599" cy="617864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PINOCYTOSIS/BULK PHASE ENDOCYTOSIS</a:t>
            </a:r>
            <a:endParaRPr lang="en-US" b="1" dirty="0"/>
          </a:p>
        </p:txBody>
      </p:sp>
      <p:pic>
        <p:nvPicPr>
          <p:cNvPr id="4" name="Content Placeholder 3" descr="Diagram 6.3.jpg"/>
          <p:cNvPicPr>
            <a:picLocks noGrp="1" noChangeAspect="1"/>
          </p:cNvPicPr>
          <p:nvPr>
            <p:ph idx="1"/>
          </p:nvPr>
        </p:nvPicPr>
        <p:blipFill>
          <a:blip r:embed="rId2"/>
          <a:stretch>
            <a:fillRect/>
          </a:stretch>
        </p:blipFill>
        <p:spPr>
          <a:xfrm>
            <a:off x="914400" y="1524000"/>
            <a:ext cx="6324600" cy="5050967"/>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EXOCYTOSIS</a:t>
            </a:r>
            <a:endParaRPr lang="en-US" b="1" dirty="0"/>
          </a:p>
        </p:txBody>
      </p:sp>
      <p:sp>
        <p:nvSpPr>
          <p:cNvPr id="3" name="Content Placeholder 2"/>
          <p:cNvSpPr>
            <a:spLocks noGrp="1"/>
          </p:cNvSpPr>
          <p:nvPr>
            <p:ph idx="1"/>
          </p:nvPr>
        </p:nvSpPr>
        <p:spPr/>
        <p:txBody>
          <a:bodyPr>
            <a:normAutofit lnSpcReduction="10000"/>
          </a:bodyPr>
          <a:lstStyle/>
          <a:p>
            <a:pPr algn="just"/>
            <a:r>
              <a:rPr lang="en-US" sz="2400" dirty="0" err="1" smtClean="0"/>
              <a:t>Exocytosis</a:t>
            </a:r>
            <a:r>
              <a:rPr lang="en-US" sz="2400" dirty="0" smtClean="0"/>
              <a:t> </a:t>
            </a:r>
            <a:r>
              <a:rPr lang="en-US" sz="2400" b="1" dirty="0" smtClean="0"/>
              <a:t>releases materials from </a:t>
            </a:r>
            <a:r>
              <a:rPr lang="en-US" sz="2400" dirty="0" smtClean="0"/>
              <a:t>a cell</a:t>
            </a:r>
          </a:p>
          <a:p>
            <a:pPr algn="just"/>
            <a:r>
              <a:rPr lang="en-US" sz="2400" dirty="0" smtClean="0"/>
              <a:t>Important </a:t>
            </a:r>
            <a:r>
              <a:rPr lang="en-US" sz="2400" b="1" dirty="0" smtClean="0"/>
              <a:t>in two types </a:t>
            </a:r>
            <a:r>
              <a:rPr lang="en-US" sz="2400" dirty="0" smtClean="0"/>
              <a:t>of cells: (1) </a:t>
            </a:r>
            <a:r>
              <a:rPr lang="en-US" sz="2400" b="1" dirty="0" err="1" smtClean="0"/>
              <a:t>secretory</a:t>
            </a:r>
            <a:r>
              <a:rPr lang="en-US" sz="2400" b="1" dirty="0" smtClean="0"/>
              <a:t> cells </a:t>
            </a:r>
            <a:r>
              <a:rPr lang="en-US" sz="2400" dirty="0" smtClean="0"/>
              <a:t>that liberate digestive enzymes, hormones, mucus, or other secretions; (2) </a:t>
            </a:r>
            <a:r>
              <a:rPr lang="en-US" sz="2400" b="1" dirty="0" smtClean="0"/>
              <a:t>nerve cells </a:t>
            </a:r>
            <a:r>
              <a:rPr lang="en-US" sz="2400" dirty="0" smtClean="0"/>
              <a:t>that release substances called </a:t>
            </a:r>
            <a:r>
              <a:rPr lang="en-US" sz="2400" i="1" dirty="0" smtClean="0"/>
              <a:t>neurotransmitters</a:t>
            </a:r>
          </a:p>
          <a:p>
            <a:pPr algn="just"/>
            <a:r>
              <a:rPr lang="en-US" sz="2400" dirty="0" smtClean="0"/>
              <a:t>During </a:t>
            </a:r>
            <a:r>
              <a:rPr lang="en-US" sz="2400" dirty="0" err="1" smtClean="0"/>
              <a:t>exocytosis</a:t>
            </a:r>
            <a:r>
              <a:rPr lang="en-US" sz="2400" dirty="0" smtClean="0"/>
              <a:t>, membrane-enclosed vesicles called </a:t>
            </a:r>
            <a:r>
              <a:rPr lang="en-US" sz="2400" i="1" dirty="0" err="1" smtClean="0"/>
              <a:t>secretory</a:t>
            </a:r>
            <a:r>
              <a:rPr lang="en-US" sz="2400" i="1" dirty="0" smtClean="0"/>
              <a:t> vesicles form inside the cell, fuse with the plasma membrane, </a:t>
            </a:r>
            <a:r>
              <a:rPr lang="en-US" sz="2400" dirty="0" smtClean="0"/>
              <a:t>and release their contents into the extracellular fluid</a:t>
            </a:r>
          </a:p>
          <a:p>
            <a:r>
              <a:rPr lang="en-US" sz="2400" dirty="0" smtClean="0"/>
              <a:t>Segments of the plasma membrane lost through </a:t>
            </a:r>
            <a:r>
              <a:rPr lang="en-US" sz="2400" dirty="0" err="1" smtClean="0"/>
              <a:t>endocytosis</a:t>
            </a:r>
            <a:r>
              <a:rPr lang="en-US" sz="2400" dirty="0" smtClean="0"/>
              <a:t> are recovered or recycled by </a:t>
            </a:r>
            <a:r>
              <a:rPr lang="en-US" sz="2400" dirty="0" err="1" smtClean="0"/>
              <a:t>exocytosis</a:t>
            </a:r>
            <a:endParaRPr lang="en-US" sz="2400" dirty="0" smtClean="0"/>
          </a:p>
          <a:p>
            <a:r>
              <a:rPr lang="en-US" sz="2400" b="1" dirty="0" smtClean="0"/>
              <a:t>TRANSCYTOSIS in pregnancy</a:t>
            </a:r>
            <a:endParaRPr lang="en-US" sz="2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CYTOPLASM</a:t>
            </a:r>
            <a:endParaRPr lang="en-US" b="1" dirty="0"/>
          </a:p>
        </p:txBody>
      </p:sp>
      <p:sp>
        <p:nvSpPr>
          <p:cNvPr id="3" name="Content Placeholder 2"/>
          <p:cNvSpPr>
            <a:spLocks noGrp="1"/>
          </p:cNvSpPr>
          <p:nvPr>
            <p:ph idx="1"/>
          </p:nvPr>
        </p:nvSpPr>
        <p:spPr/>
        <p:txBody>
          <a:bodyPr>
            <a:noAutofit/>
          </a:bodyPr>
          <a:lstStyle/>
          <a:p>
            <a:pPr algn="just">
              <a:lnSpc>
                <a:spcPct val="150000"/>
              </a:lnSpc>
            </a:pPr>
            <a:r>
              <a:rPr lang="en-US" sz="2200" dirty="0" smtClean="0"/>
              <a:t>Consists of all the cellular </a:t>
            </a:r>
            <a:r>
              <a:rPr lang="en-US" sz="2200" b="1" dirty="0" smtClean="0"/>
              <a:t>contents between </a:t>
            </a:r>
            <a:r>
              <a:rPr lang="en-US" sz="2200" dirty="0" smtClean="0"/>
              <a:t>the plasma membrane and the nucleus</a:t>
            </a:r>
          </a:p>
          <a:p>
            <a:pPr algn="just">
              <a:lnSpc>
                <a:spcPct val="150000"/>
              </a:lnSpc>
            </a:pPr>
            <a:r>
              <a:rPr lang="en-US" sz="2200" dirty="0" smtClean="0"/>
              <a:t>Has two components:(1) the </a:t>
            </a:r>
            <a:r>
              <a:rPr lang="en-US" sz="2200" dirty="0" err="1" smtClean="0"/>
              <a:t>cytosol</a:t>
            </a:r>
            <a:r>
              <a:rPr lang="en-US" sz="2200" dirty="0" smtClean="0"/>
              <a:t> and (2) organelles</a:t>
            </a:r>
          </a:p>
          <a:p>
            <a:pPr algn="just">
              <a:lnSpc>
                <a:spcPct val="150000"/>
              </a:lnSpc>
            </a:pPr>
            <a:r>
              <a:rPr lang="en-US" sz="2200" dirty="0" smtClean="0"/>
              <a:t>The </a:t>
            </a:r>
            <a:r>
              <a:rPr lang="en-US" sz="2200" b="1" dirty="0" err="1" smtClean="0"/>
              <a:t>cytosol</a:t>
            </a:r>
            <a:r>
              <a:rPr lang="en-US" sz="2200" b="1" dirty="0" smtClean="0"/>
              <a:t> (intracellular fluid) is the fluid portion of the </a:t>
            </a:r>
            <a:r>
              <a:rPr lang="en-US" sz="2200" dirty="0" smtClean="0"/>
              <a:t>cytoplasm that surrounds organelles and constitutes about </a:t>
            </a:r>
            <a:r>
              <a:rPr lang="en-US" sz="2200" b="1" dirty="0" smtClean="0"/>
              <a:t>55% of total cell volume.</a:t>
            </a:r>
          </a:p>
          <a:p>
            <a:pPr algn="just">
              <a:lnSpc>
                <a:spcPct val="150000"/>
              </a:lnSpc>
            </a:pPr>
            <a:r>
              <a:rPr lang="en-US" sz="2200" dirty="0" smtClean="0"/>
              <a:t>Varies in composition and consistency from one part of a cell to another but 75–90% water plus various dissolved and suspended components</a:t>
            </a:r>
          </a:p>
          <a:p>
            <a:pPr algn="just">
              <a:lnSpc>
                <a:spcPct val="150000"/>
              </a:lnSpc>
            </a:pPr>
            <a:endParaRPr lang="en-US" sz="2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(continue)</a:t>
            </a:r>
            <a:endParaRPr lang="en-US" sz="800"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t>Among these are different types of ions, glucose, amino acids, fatty acids, proteins, lipids, ATP, and waste products</a:t>
            </a:r>
          </a:p>
          <a:p>
            <a:pPr algn="just">
              <a:lnSpc>
                <a:spcPct val="150000"/>
              </a:lnSpc>
            </a:pPr>
            <a:r>
              <a:rPr lang="en-US" sz="2400" dirty="0" smtClean="0"/>
              <a:t>The </a:t>
            </a:r>
            <a:r>
              <a:rPr lang="en-US" sz="2400" dirty="0" err="1" smtClean="0"/>
              <a:t>cytosol</a:t>
            </a:r>
            <a:r>
              <a:rPr lang="en-US" sz="2400" dirty="0" smtClean="0"/>
              <a:t> is the site of many chemical reactions required for a cell’s existence</a:t>
            </a:r>
          </a:p>
          <a:p>
            <a:pPr algn="just">
              <a:lnSpc>
                <a:spcPct val="150000"/>
              </a:lnSpc>
            </a:pPr>
            <a:r>
              <a:rPr lang="en-US" sz="2400" dirty="0" smtClean="0"/>
              <a:t>Enzymes in </a:t>
            </a:r>
            <a:r>
              <a:rPr lang="en-US" sz="2400" dirty="0" err="1" smtClean="0"/>
              <a:t>cytosol</a:t>
            </a:r>
            <a:r>
              <a:rPr lang="en-US" sz="2400" dirty="0" smtClean="0"/>
              <a:t> catalyze </a:t>
            </a:r>
            <a:r>
              <a:rPr lang="en-US" sz="2400" i="1" dirty="0" smtClean="0"/>
              <a:t>glycolysis</a:t>
            </a:r>
          </a:p>
          <a:p>
            <a:pPr algn="just">
              <a:lnSpc>
                <a:spcPct val="150000"/>
              </a:lnSpc>
            </a:pPr>
            <a:r>
              <a:rPr lang="en-US" sz="2400" dirty="0" smtClean="0"/>
              <a:t>Other types of </a:t>
            </a:r>
            <a:r>
              <a:rPr lang="en-US" sz="2400" dirty="0" err="1" smtClean="0"/>
              <a:t>cytosolic</a:t>
            </a:r>
            <a:r>
              <a:rPr lang="en-US" sz="2400" dirty="0" smtClean="0"/>
              <a:t> reactions provide the building blocks for maintenance of cell structures and for cell growth.</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CYTOSKELETON</a:t>
            </a:r>
            <a:endParaRPr lang="en-US" b="1" dirty="0"/>
          </a:p>
        </p:txBody>
      </p:sp>
      <p:sp>
        <p:nvSpPr>
          <p:cNvPr id="3" name="Content Placeholder 2"/>
          <p:cNvSpPr>
            <a:spLocks noGrp="1"/>
          </p:cNvSpPr>
          <p:nvPr>
            <p:ph idx="1"/>
          </p:nvPr>
        </p:nvSpPr>
        <p:spPr/>
        <p:txBody>
          <a:bodyPr>
            <a:normAutofit fontScale="92500"/>
          </a:bodyPr>
          <a:lstStyle/>
          <a:p>
            <a:pPr algn="just"/>
            <a:r>
              <a:rPr lang="en-US" sz="2400" dirty="0" smtClean="0"/>
              <a:t>The </a:t>
            </a:r>
            <a:r>
              <a:rPr lang="en-US" sz="2400" b="1" dirty="0" smtClean="0"/>
              <a:t>cytoskeleton is a network of protein filaments that extends </a:t>
            </a:r>
            <a:r>
              <a:rPr lang="en-US" sz="2400" dirty="0" smtClean="0"/>
              <a:t>throughout the </a:t>
            </a:r>
            <a:r>
              <a:rPr lang="en-US" sz="2400" dirty="0" err="1" smtClean="0"/>
              <a:t>cytosol</a:t>
            </a:r>
            <a:endParaRPr lang="en-US" sz="2400" dirty="0" smtClean="0"/>
          </a:p>
          <a:p>
            <a:pPr algn="just"/>
            <a:r>
              <a:rPr lang="en-US" sz="2400" b="1" dirty="0" smtClean="0"/>
              <a:t>Three types </a:t>
            </a:r>
            <a:r>
              <a:rPr lang="en-US" sz="2400" dirty="0" smtClean="0"/>
              <a:t>of filamentous proteins contribute to the cytoskeleton’s structure, as well as the structure of other organelles.</a:t>
            </a:r>
          </a:p>
          <a:p>
            <a:pPr algn="just"/>
            <a:r>
              <a:rPr lang="en-US" sz="2400" dirty="0" smtClean="0"/>
              <a:t>In the </a:t>
            </a:r>
            <a:r>
              <a:rPr lang="en-US" sz="2400" b="1" dirty="0" smtClean="0"/>
              <a:t>order of their increasing diameter</a:t>
            </a:r>
            <a:r>
              <a:rPr lang="en-US" sz="2400" dirty="0" smtClean="0"/>
              <a:t>, these structures are microfilaments, intermediate filaments, and microtubules.</a:t>
            </a:r>
          </a:p>
          <a:p>
            <a:pPr algn="just"/>
            <a:r>
              <a:rPr lang="en-US" sz="2400" dirty="0" smtClean="0"/>
              <a:t>Microfilaments are </a:t>
            </a:r>
            <a:r>
              <a:rPr lang="en-US" sz="2400" b="1" dirty="0" smtClean="0"/>
              <a:t>made up of </a:t>
            </a:r>
            <a:r>
              <a:rPr lang="en-US" sz="2400" b="1" dirty="0" err="1" smtClean="0"/>
              <a:t>actin</a:t>
            </a:r>
            <a:r>
              <a:rPr lang="en-US" sz="2400" b="1" dirty="0" smtClean="0"/>
              <a:t> </a:t>
            </a:r>
            <a:r>
              <a:rPr lang="en-US" sz="2400" dirty="0" smtClean="0"/>
              <a:t>&amp; prevalent at edge of the cells, involved in </a:t>
            </a:r>
            <a:r>
              <a:rPr lang="en-US" sz="2400" b="1" dirty="0" smtClean="0"/>
              <a:t>movement of cells &amp; mechanical support</a:t>
            </a:r>
          </a:p>
          <a:p>
            <a:pPr algn="just"/>
            <a:r>
              <a:rPr lang="en-US" sz="2400" b="1" dirty="0" smtClean="0"/>
              <a:t>Intermediate filaments </a:t>
            </a:r>
            <a:r>
              <a:rPr lang="en-US" sz="2400" dirty="0" smtClean="0"/>
              <a:t>found in parts of cells </a:t>
            </a:r>
            <a:r>
              <a:rPr lang="en-US" sz="2400" b="1" dirty="0" smtClean="0"/>
              <a:t>subject to mechanical stress, help stabilize the position of organelles </a:t>
            </a:r>
            <a:r>
              <a:rPr lang="en-US" sz="2400" dirty="0" smtClean="0"/>
              <a:t>such as the nucleus, and help attach cells to one another.</a:t>
            </a:r>
          </a:p>
          <a:p>
            <a:pPr algn="just"/>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42888"/>
            <a:ext cx="9143999" cy="637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CENTOSOME</a:t>
            </a:r>
            <a:endParaRPr lang="en-US" b="1" dirty="0"/>
          </a:p>
        </p:txBody>
      </p:sp>
      <p:sp>
        <p:nvSpPr>
          <p:cNvPr id="3" name="Content Placeholder 2"/>
          <p:cNvSpPr>
            <a:spLocks noGrp="1"/>
          </p:cNvSpPr>
          <p:nvPr>
            <p:ph idx="1"/>
          </p:nvPr>
        </p:nvSpPr>
        <p:spPr/>
        <p:txBody>
          <a:bodyPr>
            <a:normAutofit/>
          </a:bodyPr>
          <a:lstStyle/>
          <a:p>
            <a:r>
              <a:rPr lang="en-US" sz="2400" dirty="0" smtClean="0"/>
              <a:t>The </a:t>
            </a:r>
            <a:r>
              <a:rPr lang="en-US" sz="2400" b="1" dirty="0" err="1" smtClean="0"/>
              <a:t>centrosome</a:t>
            </a:r>
            <a:r>
              <a:rPr lang="en-US" sz="2400" b="1" dirty="0" smtClean="0"/>
              <a:t>, located near the nucleus, consists of two </a:t>
            </a:r>
            <a:r>
              <a:rPr lang="en-US" sz="2400" dirty="0" smtClean="0"/>
              <a:t>components: a pair of </a:t>
            </a:r>
            <a:r>
              <a:rPr lang="en-US" sz="2400" dirty="0" err="1" smtClean="0"/>
              <a:t>centrioles</a:t>
            </a:r>
            <a:r>
              <a:rPr lang="en-US" sz="2400" dirty="0" smtClean="0"/>
              <a:t> and </a:t>
            </a:r>
            <a:r>
              <a:rPr lang="en-US" sz="2400" dirty="0" err="1" smtClean="0"/>
              <a:t>pericentriolar</a:t>
            </a:r>
            <a:r>
              <a:rPr lang="en-US" sz="2400" dirty="0" smtClean="0"/>
              <a:t> material</a:t>
            </a:r>
          </a:p>
          <a:p>
            <a:r>
              <a:rPr lang="en-US" sz="2400" dirty="0" smtClean="0"/>
              <a:t>The two </a:t>
            </a:r>
            <a:r>
              <a:rPr lang="en-US" sz="2400" b="1" dirty="0" err="1" smtClean="0"/>
              <a:t>centrioles</a:t>
            </a:r>
            <a:r>
              <a:rPr lang="en-US" sz="2400" b="1" dirty="0" smtClean="0"/>
              <a:t> are cylindrical structures, </a:t>
            </a:r>
            <a:r>
              <a:rPr lang="en-US" sz="2400" dirty="0" smtClean="0"/>
              <a:t>each composed of nine clusters of three microtubules (triplets) arranged in a circular pattern</a:t>
            </a:r>
          </a:p>
          <a:p>
            <a:r>
              <a:rPr lang="en-US" sz="2400" dirty="0" smtClean="0"/>
              <a:t>Surrounding the </a:t>
            </a:r>
            <a:r>
              <a:rPr lang="en-US" sz="2400" dirty="0" err="1" smtClean="0"/>
              <a:t>centrioles</a:t>
            </a:r>
            <a:r>
              <a:rPr lang="en-US" sz="2400" dirty="0" smtClean="0"/>
              <a:t> is </a:t>
            </a:r>
            <a:r>
              <a:rPr lang="en-US" sz="2400" b="1" dirty="0" err="1" smtClean="0"/>
              <a:t>pericentriolar</a:t>
            </a:r>
            <a:r>
              <a:rPr lang="en-US" sz="2400" b="1" dirty="0" smtClean="0"/>
              <a:t> material which contains hundreds of </a:t>
            </a:r>
            <a:r>
              <a:rPr lang="en-US" sz="2400" dirty="0" smtClean="0"/>
              <a:t>ring-shaped complexes composed of the protein </a:t>
            </a:r>
            <a:r>
              <a:rPr lang="en-US" sz="2400" i="1" dirty="0" err="1" smtClean="0"/>
              <a:t>tubulin</a:t>
            </a:r>
            <a:r>
              <a:rPr lang="en-US" sz="2400" i="1" dirty="0" smtClean="0"/>
              <a:t>.</a:t>
            </a:r>
          </a:p>
          <a:p>
            <a:r>
              <a:rPr lang="en-US" sz="2400" dirty="0" err="1" smtClean="0"/>
              <a:t>Tubulin</a:t>
            </a:r>
            <a:r>
              <a:rPr lang="en-US" sz="2400" dirty="0" smtClean="0"/>
              <a:t> complexes are the organizing centers for growth of the </a:t>
            </a:r>
            <a:r>
              <a:rPr lang="en-US" sz="2400" b="1" dirty="0" smtClean="0"/>
              <a:t>mitotic spindle</a:t>
            </a:r>
            <a:r>
              <a:rPr lang="en-US" sz="2400" dirty="0" smtClean="0"/>
              <a:t>, which plays a critical role in cell division, and for </a:t>
            </a:r>
            <a:r>
              <a:rPr lang="en-US" sz="2400" b="1" dirty="0" smtClean="0"/>
              <a:t>microtubule </a:t>
            </a:r>
            <a:r>
              <a:rPr lang="en-US" sz="2400" dirty="0" smtClean="0"/>
              <a:t>formation in non dividing cells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PLASMA MEMBRANE</a:t>
            </a:r>
            <a:endParaRPr lang="en-US" dirty="0"/>
          </a:p>
        </p:txBody>
      </p:sp>
      <p:sp>
        <p:nvSpPr>
          <p:cNvPr id="3" name="Content Placeholder 2"/>
          <p:cNvSpPr>
            <a:spLocks noGrp="1"/>
          </p:cNvSpPr>
          <p:nvPr>
            <p:ph idx="1"/>
          </p:nvPr>
        </p:nvSpPr>
        <p:spPr/>
        <p:txBody>
          <a:bodyPr>
            <a:normAutofit lnSpcReduction="10000"/>
          </a:bodyPr>
          <a:lstStyle/>
          <a:p>
            <a:pPr algn="just"/>
            <a:r>
              <a:rPr lang="en-US" sz="2400" dirty="0"/>
              <a:t>The </a:t>
            </a:r>
            <a:r>
              <a:rPr lang="en-US" sz="2400" b="1" dirty="0"/>
              <a:t>plasma membrane, a flexible yet sturdy barrier that </a:t>
            </a:r>
            <a:r>
              <a:rPr lang="en-US" sz="2400" b="1" dirty="0" smtClean="0"/>
              <a:t>surrounds </a:t>
            </a:r>
            <a:r>
              <a:rPr lang="en-US" sz="2400" dirty="0" smtClean="0"/>
              <a:t>and </a:t>
            </a:r>
            <a:r>
              <a:rPr lang="en-US" sz="2400" dirty="0"/>
              <a:t>contains the cytoplasm of a </a:t>
            </a:r>
            <a:r>
              <a:rPr lang="en-US" sz="2400" dirty="0" smtClean="0"/>
              <a:t>cell.</a:t>
            </a:r>
          </a:p>
          <a:p>
            <a:pPr algn="just"/>
            <a:r>
              <a:rPr lang="en-US" sz="2400" dirty="0"/>
              <a:t>Some </a:t>
            </a:r>
            <a:r>
              <a:rPr lang="en-US" sz="2400" b="1" dirty="0"/>
              <a:t>proteins float freely</a:t>
            </a:r>
            <a:r>
              <a:rPr lang="en-US" sz="2400" dirty="0"/>
              <a:t> like icebergs in the lipid sea, </a:t>
            </a:r>
            <a:r>
              <a:rPr lang="en-US" sz="2400" dirty="0" smtClean="0"/>
              <a:t>whereas others </a:t>
            </a:r>
            <a:r>
              <a:rPr lang="en-US" sz="2400" dirty="0"/>
              <a:t>are anchored at specific locations like boats at a </a:t>
            </a:r>
            <a:r>
              <a:rPr lang="en-US" sz="2400" dirty="0" smtClean="0"/>
              <a:t>dock.</a:t>
            </a:r>
          </a:p>
          <a:p>
            <a:pPr algn="just"/>
            <a:r>
              <a:rPr lang="en-US" sz="2400" dirty="0" smtClean="0"/>
              <a:t>The </a:t>
            </a:r>
            <a:r>
              <a:rPr lang="en-US" sz="2400" b="1" dirty="0" smtClean="0"/>
              <a:t>membrane </a:t>
            </a:r>
            <a:r>
              <a:rPr lang="en-US" sz="2400" b="1" dirty="0"/>
              <a:t>lipids allow passage of several types of </a:t>
            </a:r>
            <a:r>
              <a:rPr lang="en-US" sz="2400" b="1" dirty="0" smtClean="0"/>
              <a:t>lipid-soluble </a:t>
            </a:r>
            <a:r>
              <a:rPr lang="en-US" sz="2400" dirty="0" smtClean="0"/>
              <a:t>molecules </a:t>
            </a:r>
            <a:r>
              <a:rPr lang="en-US" sz="2400" dirty="0"/>
              <a:t>but act as a barrier to the entry or exit of charged </a:t>
            </a:r>
            <a:r>
              <a:rPr lang="en-US" sz="2400" dirty="0" smtClean="0"/>
              <a:t>or polar </a:t>
            </a:r>
            <a:r>
              <a:rPr lang="en-US" sz="2400" dirty="0"/>
              <a:t>substances</a:t>
            </a:r>
            <a:r>
              <a:rPr lang="en-US" sz="2400" dirty="0" smtClean="0"/>
              <a:t>.</a:t>
            </a:r>
          </a:p>
          <a:p>
            <a:pPr algn="just"/>
            <a:r>
              <a:rPr lang="en-US" sz="2400" dirty="0"/>
              <a:t>Some of the </a:t>
            </a:r>
            <a:r>
              <a:rPr lang="en-US" sz="2400" b="1" dirty="0" smtClean="0"/>
              <a:t>proteins in the plasma membrane allow movement of polar molecules and ions into and out of </a:t>
            </a:r>
            <a:r>
              <a:rPr lang="en-US" sz="2400" dirty="0" smtClean="0"/>
              <a:t>the cell</a:t>
            </a:r>
            <a:r>
              <a:rPr lang="en-US" sz="2400" dirty="0"/>
              <a:t>. Other proteins can act as signal receptors or </a:t>
            </a:r>
            <a:r>
              <a:rPr lang="en-US" sz="2400" dirty="0" smtClean="0"/>
              <a:t>adhesion molecules</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190750" y="1700213"/>
            <a:ext cx="4762500" cy="345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RIBOSOMES</a:t>
            </a:r>
            <a:endParaRPr lang="en-US" b="1" dirty="0"/>
          </a:p>
        </p:txBody>
      </p:sp>
      <p:sp>
        <p:nvSpPr>
          <p:cNvPr id="3" name="Content Placeholder 2"/>
          <p:cNvSpPr>
            <a:spLocks noGrp="1"/>
          </p:cNvSpPr>
          <p:nvPr>
            <p:ph idx="1"/>
          </p:nvPr>
        </p:nvSpPr>
        <p:spPr/>
        <p:txBody>
          <a:bodyPr>
            <a:normAutofit fontScale="92500"/>
          </a:bodyPr>
          <a:lstStyle/>
          <a:p>
            <a:pPr algn="just"/>
            <a:r>
              <a:rPr lang="en-US" sz="2400" dirty="0" smtClean="0"/>
              <a:t>Sites of </a:t>
            </a:r>
            <a:r>
              <a:rPr lang="en-US" sz="2400" b="1" dirty="0" smtClean="0"/>
              <a:t>protein synthesis</a:t>
            </a:r>
          </a:p>
          <a:p>
            <a:pPr algn="just"/>
            <a:r>
              <a:rPr lang="en-US" sz="2400" dirty="0" smtClean="0"/>
              <a:t>High content of one type of ribonucleic acid, </a:t>
            </a:r>
            <a:r>
              <a:rPr lang="en-US" sz="2400" b="1" dirty="0" smtClean="0"/>
              <a:t>ribosomal RNA (</a:t>
            </a:r>
            <a:r>
              <a:rPr lang="en-US" sz="2400" b="1" dirty="0" err="1" smtClean="0"/>
              <a:t>rRNA</a:t>
            </a:r>
            <a:r>
              <a:rPr lang="en-US" sz="2400" b="1" dirty="0" smtClean="0"/>
              <a:t>)</a:t>
            </a:r>
          </a:p>
          <a:p>
            <a:pPr algn="just"/>
            <a:r>
              <a:rPr lang="en-US" sz="2400" dirty="0" smtClean="0"/>
              <a:t>Structurally, a ribosome consists of </a:t>
            </a:r>
            <a:r>
              <a:rPr lang="en-US" sz="2400" b="1" dirty="0" smtClean="0"/>
              <a:t>two subunits</a:t>
            </a:r>
            <a:r>
              <a:rPr lang="en-US" sz="2400" dirty="0" smtClean="0"/>
              <a:t>, one about half the size of the other</a:t>
            </a:r>
          </a:p>
          <a:p>
            <a:pPr algn="just"/>
            <a:r>
              <a:rPr lang="en-US" sz="2400" dirty="0" smtClean="0"/>
              <a:t>The large and small subunits are made separately in the nucleolus, a spherical body inside the nucleus</a:t>
            </a:r>
          </a:p>
          <a:p>
            <a:pPr algn="just"/>
            <a:r>
              <a:rPr lang="en-US" sz="2400" b="1" dirty="0" smtClean="0"/>
              <a:t>Exit from </a:t>
            </a:r>
            <a:r>
              <a:rPr lang="en-US" sz="2400" dirty="0" smtClean="0"/>
              <a:t>nucleus separately &amp; joined in cytoplasm</a:t>
            </a:r>
          </a:p>
          <a:p>
            <a:pPr algn="just"/>
            <a:r>
              <a:rPr lang="en-US" sz="2400" b="1" dirty="0" smtClean="0"/>
              <a:t>Bound</a:t>
            </a:r>
            <a:r>
              <a:rPr lang="en-US" sz="2400" dirty="0" smtClean="0"/>
              <a:t> </a:t>
            </a:r>
            <a:r>
              <a:rPr lang="en-US" sz="2400" dirty="0" err="1" smtClean="0"/>
              <a:t>ribosomes</a:t>
            </a:r>
            <a:r>
              <a:rPr lang="en-US" sz="2400" dirty="0" smtClean="0"/>
              <a:t> synthesize proteins destined for specific organelles, for insertion in the plasma membrane, or for export from the cell, while </a:t>
            </a:r>
            <a:r>
              <a:rPr lang="en-US" sz="2400" b="1" dirty="0" smtClean="0"/>
              <a:t>free </a:t>
            </a:r>
            <a:r>
              <a:rPr lang="en-US" sz="2400" dirty="0" smtClean="0"/>
              <a:t>involved in synthesize proteins used in the </a:t>
            </a:r>
            <a:r>
              <a:rPr lang="en-US" sz="2400" dirty="0" err="1" smtClean="0"/>
              <a:t>cytosol</a:t>
            </a:r>
            <a:endParaRPr lang="en-US" sz="2400" dirty="0" smtClean="0"/>
          </a:p>
          <a:p>
            <a:pPr algn="just"/>
            <a:r>
              <a:rPr lang="en-US" sz="2400" dirty="0" err="1" smtClean="0"/>
              <a:t>Mitochodrial</a:t>
            </a:r>
            <a:r>
              <a:rPr lang="en-US" sz="2400" dirty="0" smtClean="0"/>
              <a:t> has its own </a:t>
            </a:r>
            <a:r>
              <a:rPr lang="en-US" sz="2400" dirty="0" err="1" smtClean="0"/>
              <a:t>ribosomes</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bosomes.jpg"/>
          <p:cNvPicPr>
            <a:picLocks noChangeAspect="1"/>
          </p:cNvPicPr>
          <p:nvPr/>
        </p:nvPicPr>
        <p:blipFill>
          <a:blip r:embed="rId2"/>
          <a:stretch>
            <a:fillRect/>
          </a:stretch>
        </p:blipFill>
        <p:spPr>
          <a:xfrm>
            <a:off x="914400" y="609600"/>
            <a:ext cx="7086600" cy="538784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ENDOPLASMIC RETICULUM</a:t>
            </a:r>
            <a:endParaRPr lang="en-US" b="1" dirty="0"/>
          </a:p>
        </p:txBody>
      </p:sp>
      <p:sp>
        <p:nvSpPr>
          <p:cNvPr id="3" name="Content Placeholder 2"/>
          <p:cNvSpPr>
            <a:spLocks noGrp="1"/>
          </p:cNvSpPr>
          <p:nvPr>
            <p:ph idx="1"/>
          </p:nvPr>
        </p:nvSpPr>
        <p:spPr/>
        <p:txBody>
          <a:bodyPr>
            <a:normAutofit/>
          </a:bodyPr>
          <a:lstStyle/>
          <a:p>
            <a:pPr algn="just"/>
            <a:r>
              <a:rPr lang="en-US" sz="2400" b="1" dirty="0" smtClean="0"/>
              <a:t>Network of membranes </a:t>
            </a:r>
            <a:r>
              <a:rPr lang="en-US" sz="2400" dirty="0" smtClean="0"/>
              <a:t>in the form of flattened sacs or tubules</a:t>
            </a:r>
          </a:p>
          <a:p>
            <a:pPr algn="just"/>
            <a:r>
              <a:rPr lang="en-US" sz="2400" dirty="0" smtClean="0"/>
              <a:t>ER </a:t>
            </a:r>
            <a:r>
              <a:rPr lang="en-US" sz="2400" b="1" dirty="0" smtClean="0"/>
              <a:t>extends from </a:t>
            </a:r>
            <a:r>
              <a:rPr lang="en-US" sz="2400" dirty="0" smtClean="0"/>
              <a:t>the nuclear envelope </a:t>
            </a:r>
          </a:p>
          <a:p>
            <a:pPr algn="just"/>
            <a:r>
              <a:rPr lang="en-US" sz="2400" dirty="0" smtClean="0"/>
              <a:t>It </a:t>
            </a:r>
            <a:r>
              <a:rPr lang="en-US" sz="2400" b="1" dirty="0" smtClean="0"/>
              <a:t>constitutes more than half </a:t>
            </a:r>
            <a:r>
              <a:rPr lang="en-US" sz="2400" dirty="0" smtClean="0"/>
              <a:t>of the membranous surfaces within the cytoplasm of most cells</a:t>
            </a:r>
          </a:p>
          <a:p>
            <a:pPr algn="just"/>
            <a:r>
              <a:rPr lang="en-US" sz="2400" b="1" dirty="0" smtClean="0"/>
              <a:t>Rough ER </a:t>
            </a:r>
            <a:r>
              <a:rPr lang="en-US" sz="2400" dirty="0" smtClean="0"/>
              <a:t>- Proteins synthesized by ribosome attached to rough ER enter spaces within the ER for processing and sorting</a:t>
            </a:r>
          </a:p>
          <a:p>
            <a:pPr algn="just"/>
            <a:r>
              <a:rPr lang="en-US" sz="2400" b="1" dirty="0" smtClean="0"/>
              <a:t>Smooth ER extends from the rough ER to form a network of </a:t>
            </a:r>
            <a:r>
              <a:rPr lang="en-US" sz="2400" dirty="0" smtClean="0"/>
              <a:t>membrane tubules not involved in protein synthesis</a:t>
            </a:r>
          </a:p>
          <a:p>
            <a:pPr algn="just"/>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B RER n 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238" y="1371600"/>
            <a:ext cx="35607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p:nvPr>
        </p:nvSpPr>
        <p:spPr/>
        <p:txBody>
          <a:bodyPr/>
          <a:lstStyle/>
          <a:p>
            <a:pPr eaLnBrk="1" hangingPunct="1"/>
            <a:r>
              <a:rPr lang="en-US" altLang="en-US" smtClean="0"/>
              <a:t>Endoplasmic Reticulum</a:t>
            </a:r>
          </a:p>
        </p:txBody>
      </p:sp>
      <p:sp>
        <p:nvSpPr>
          <p:cNvPr id="80900" name="Rectangle 4"/>
          <p:cNvSpPr>
            <a:spLocks noGrp="1" noChangeArrowheads="1"/>
          </p:cNvSpPr>
          <p:nvPr>
            <p:ph type="body" idx="1"/>
          </p:nvPr>
        </p:nvSpPr>
        <p:spPr>
          <a:xfrm>
            <a:off x="0" y="1219200"/>
            <a:ext cx="5715000" cy="5638800"/>
          </a:xfrm>
        </p:spPr>
        <p:txBody>
          <a:bodyPr/>
          <a:lstStyle/>
          <a:p>
            <a:pPr eaLnBrk="1" hangingPunct="1">
              <a:lnSpc>
                <a:spcPct val="80000"/>
              </a:lnSpc>
            </a:pPr>
            <a:r>
              <a:rPr lang="en-US" altLang="en-US" sz="2000" smtClean="0"/>
              <a:t>Endoplasmic reticulum - 2 types (rough ER vs. smooth ER)</a:t>
            </a:r>
          </a:p>
          <a:p>
            <a:pPr lvl="1" eaLnBrk="1" hangingPunct="1">
              <a:lnSpc>
                <a:spcPct val="80000"/>
              </a:lnSpc>
            </a:pPr>
            <a:r>
              <a:rPr lang="en-US" altLang="en-US" sz="1800" smtClean="0"/>
              <a:t>membranous sacs or tubules with their interior regions referred to as the cisternae</a:t>
            </a:r>
          </a:p>
          <a:p>
            <a:pPr lvl="1" eaLnBrk="1" hangingPunct="1">
              <a:lnSpc>
                <a:spcPct val="80000"/>
              </a:lnSpc>
            </a:pPr>
            <a:r>
              <a:rPr lang="en-US" altLang="en-US" sz="1800" smtClean="0"/>
              <a:t>may attach to the inside of the cell membrane and possibly to the nucleus or other organelles</a:t>
            </a:r>
          </a:p>
          <a:p>
            <a:pPr eaLnBrk="1" hangingPunct="1">
              <a:lnSpc>
                <a:spcPct val="80000"/>
              </a:lnSpc>
            </a:pPr>
            <a:r>
              <a:rPr lang="en-US" altLang="en-US" sz="2000" smtClean="0"/>
              <a:t>Rough ER (RER) - with ribosomes attached for protein synthesis, primarily secretory proteins (pinch off as vesicles); also, RER possesses enzymes in the membranous walls that produce some lipids</a:t>
            </a:r>
          </a:p>
          <a:p>
            <a:pPr eaLnBrk="1" hangingPunct="1">
              <a:lnSpc>
                <a:spcPct val="80000"/>
              </a:lnSpc>
            </a:pPr>
            <a:r>
              <a:rPr lang="en-US" altLang="en-US" sz="2000" smtClean="0"/>
              <a:t>Smooth ER (SER) - lacks ribosomes; also possesses enzymes in its walls for lipid synthesis, but unlike RER, most of the lipids are steroids; also contains enzymes that detoxify poisons (alcohol, drugs, etc.)</a:t>
            </a:r>
          </a:p>
        </p:txBody>
      </p:sp>
    </p:spTree>
    <p:extLst>
      <p:ext uri="{BB962C8B-B14F-4D97-AF65-F5344CB8AC3E}">
        <p14:creationId xmlns:p14="http://schemas.microsoft.com/office/powerpoint/2010/main" val="3062852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0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mooth and rough ER.jpg"/>
          <p:cNvPicPr>
            <a:picLocks noChangeAspect="1"/>
          </p:cNvPicPr>
          <p:nvPr/>
        </p:nvPicPr>
        <p:blipFill>
          <a:blip r:embed="rId2"/>
          <a:stretch>
            <a:fillRect/>
          </a:stretch>
        </p:blipFill>
        <p:spPr>
          <a:xfrm>
            <a:off x="990600" y="685800"/>
            <a:ext cx="7696200" cy="577215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00" dirty="0" smtClean="0"/>
              <a:t>(continue)</a:t>
            </a:r>
            <a:endParaRPr lang="en-US" sz="900" dirty="0"/>
          </a:p>
        </p:txBody>
      </p:sp>
      <p:sp>
        <p:nvSpPr>
          <p:cNvPr id="3" name="Content Placeholder 2"/>
          <p:cNvSpPr>
            <a:spLocks noGrp="1"/>
          </p:cNvSpPr>
          <p:nvPr>
            <p:ph idx="1"/>
          </p:nvPr>
        </p:nvSpPr>
        <p:spPr/>
        <p:txBody>
          <a:bodyPr>
            <a:normAutofit/>
          </a:bodyPr>
          <a:lstStyle/>
          <a:p>
            <a:r>
              <a:rPr lang="en-US" sz="2400" dirty="0" smtClean="0"/>
              <a:t>Synthesize </a:t>
            </a:r>
            <a:r>
              <a:rPr lang="en-US" sz="2400" b="1" dirty="0" smtClean="0"/>
              <a:t>fatty acids and steroids</a:t>
            </a:r>
            <a:r>
              <a:rPr lang="en-US" sz="2400" dirty="0" smtClean="0"/>
              <a:t>, such as estrogens and testosterone</a:t>
            </a:r>
          </a:p>
          <a:p>
            <a:r>
              <a:rPr lang="en-US" sz="2400" dirty="0" smtClean="0"/>
              <a:t>In </a:t>
            </a:r>
            <a:r>
              <a:rPr lang="en-US" sz="2400" b="1" dirty="0" smtClean="0"/>
              <a:t>liver cells</a:t>
            </a:r>
            <a:r>
              <a:rPr lang="en-US" sz="2400" dirty="0" smtClean="0"/>
              <a:t>, enzymes of the smooth ER help release glucose into the bloodstream and inactivate or </a:t>
            </a:r>
            <a:r>
              <a:rPr lang="en-US" sz="2400" b="1" dirty="0" smtClean="0"/>
              <a:t>detoxify</a:t>
            </a:r>
            <a:r>
              <a:rPr lang="en-US" sz="2400" dirty="0" smtClean="0"/>
              <a:t> lipid-soluble drugs or potentially harmful substances, such as alcohol, carcinogens &amp; pesticide </a:t>
            </a:r>
          </a:p>
          <a:p>
            <a:r>
              <a:rPr lang="en-US" sz="2400" b="1" dirty="0" smtClean="0"/>
              <a:t>In muscle cells</a:t>
            </a:r>
            <a:r>
              <a:rPr lang="en-US" sz="2400" dirty="0" smtClean="0"/>
              <a:t>, the calcium ions (Ca2) that trigger contraction are released from the </a:t>
            </a:r>
            <a:r>
              <a:rPr lang="en-US" sz="2400" dirty="0" err="1" smtClean="0"/>
              <a:t>sarcoplasmic</a:t>
            </a:r>
            <a:r>
              <a:rPr lang="en-US" sz="2400" dirty="0" smtClean="0"/>
              <a:t> reticulum, a form of smooth ER.</a:t>
            </a: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descr="B Memb 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8006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title"/>
          </p:nvPr>
        </p:nvSpPr>
        <p:spPr>
          <a:xfrm>
            <a:off x="457200" y="0"/>
            <a:ext cx="8229600" cy="1143000"/>
          </a:xfrm>
        </p:spPr>
        <p:txBody>
          <a:bodyPr/>
          <a:lstStyle/>
          <a:p>
            <a:pPr eaLnBrk="1" hangingPunct="1"/>
            <a:r>
              <a:rPr lang="en-US" altLang="en-US" smtClean="0"/>
              <a:t>Golgi Complex</a:t>
            </a:r>
          </a:p>
        </p:txBody>
      </p:sp>
      <p:sp>
        <p:nvSpPr>
          <p:cNvPr id="84996" name="Rectangle 4"/>
          <p:cNvSpPr>
            <a:spLocks noGrp="1" noChangeArrowheads="1"/>
          </p:cNvSpPr>
          <p:nvPr>
            <p:ph type="body" idx="1"/>
          </p:nvPr>
        </p:nvSpPr>
        <p:spPr>
          <a:xfrm>
            <a:off x="0" y="1143000"/>
            <a:ext cx="4648200" cy="5562600"/>
          </a:xfrm>
        </p:spPr>
        <p:txBody>
          <a:bodyPr/>
          <a:lstStyle/>
          <a:p>
            <a:pPr eaLnBrk="1" hangingPunct="1">
              <a:lnSpc>
                <a:spcPct val="80000"/>
              </a:lnSpc>
            </a:pPr>
            <a:r>
              <a:rPr lang="en-US" altLang="en-US" sz="2800" smtClean="0"/>
              <a:t>Golgi complex - series of slightly curved, flattened membranous sacs with vesicles located near its expanded ends</a:t>
            </a:r>
          </a:p>
          <a:p>
            <a:pPr lvl="1" eaLnBrk="1" hangingPunct="1">
              <a:lnSpc>
                <a:spcPct val="80000"/>
              </a:lnSpc>
            </a:pPr>
            <a:r>
              <a:rPr lang="en-US" altLang="en-US" sz="2400" smtClean="0"/>
              <a:t>Found near the nucleus and is continuous with the (R)ER.  </a:t>
            </a:r>
          </a:p>
          <a:p>
            <a:pPr lvl="1" eaLnBrk="1" hangingPunct="1">
              <a:lnSpc>
                <a:spcPct val="80000"/>
              </a:lnSpc>
            </a:pPr>
            <a:r>
              <a:rPr lang="en-US" altLang="en-US" sz="2400" smtClean="0"/>
              <a:t>Packages secretory granules and plays a role in lysosome formation.  </a:t>
            </a:r>
          </a:p>
          <a:p>
            <a:pPr lvl="1" eaLnBrk="1" hangingPunct="1">
              <a:lnSpc>
                <a:spcPct val="80000"/>
              </a:lnSpc>
            </a:pPr>
            <a:r>
              <a:rPr lang="en-US" altLang="en-US" sz="2400" smtClean="0"/>
              <a:t>Glycosylates proteins (adds CHOs) to form glycoproteins and concentrates proteins (by removing water) in mature secretory granules.</a:t>
            </a:r>
          </a:p>
        </p:txBody>
      </p:sp>
    </p:spTree>
    <p:extLst>
      <p:ext uri="{BB962C8B-B14F-4D97-AF65-F5344CB8AC3E}">
        <p14:creationId xmlns:p14="http://schemas.microsoft.com/office/powerpoint/2010/main" val="2785579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99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99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9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Mitochondria</a:t>
            </a:r>
          </a:p>
        </p:txBody>
      </p:sp>
      <p:sp>
        <p:nvSpPr>
          <p:cNvPr id="88067" name="Rectangle 3"/>
          <p:cNvSpPr>
            <a:spLocks noGrp="1" noChangeArrowheads="1"/>
          </p:cNvSpPr>
          <p:nvPr>
            <p:ph type="body" idx="1"/>
          </p:nvPr>
        </p:nvSpPr>
        <p:spPr>
          <a:xfrm>
            <a:off x="0" y="1295400"/>
            <a:ext cx="9144000" cy="5562600"/>
          </a:xfrm>
        </p:spPr>
        <p:txBody>
          <a:bodyPr/>
          <a:lstStyle/>
          <a:p>
            <a:pPr eaLnBrk="1" hangingPunct="1">
              <a:lnSpc>
                <a:spcPct val="80000"/>
              </a:lnSpc>
            </a:pPr>
            <a:r>
              <a:rPr lang="en-US" altLang="en-US" sz="2800" smtClean="0"/>
              <a:t>Mitochondria - double-membraned organelle, found to exist in various shapes and numbers. </a:t>
            </a:r>
          </a:p>
          <a:p>
            <a:pPr eaLnBrk="1" hangingPunct="1">
              <a:lnSpc>
                <a:spcPct val="80000"/>
              </a:lnSpc>
            </a:pPr>
            <a:r>
              <a:rPr lang="en-US" altLang="en-US" sz="2800" smtClean="0"/>
              <a:t>The outer membrane is smooth whereas the inner membrane is folded to form “shelf-like” cristae to increase the membrane’s surface area.  </a:t>
            </a:r>
          </a:p>
          <a:p>
            <a:pPr eaLnBrk="1" hangingPunct="1">
              <a:lnSpc>
                <a:spcPct val="80000"/>
              </a:lnSpc>
            </a:pPr>
            <a:r>
              <a:rPr lang="en-US" altLang="en-US" sz="2800" smtClean="0"/>
              <a:t>The semisolid substance within the mitochondria is called the matrix and is  found between cristae with ribosomes (w/ 50S and 30S subunits), granules that bind to divalent cations (e.g. Ca++, Mg++), and prokaryotic-like DNA and can therefore self-duplicate to meet increased energy demands. </a:t>
            </a:r>
          </a:p>
          <a:p>
            <a:pPr eaLnBrk="1" hangingPunct="1">
              <a:lnSpc>
                <a:spcPct val="80000"/>
              </a:lnSpc>
            </a:pPr>
            <a:r>
              <a:rPr lang="en-US" altLang="en-US" sz="2800" smtClean="0"/>
              <a:t>They are often referred to as the powerhouse of the cell because produces ATP - required for metabolic energy.  Their presence supports the endosymbiotic theory (in plants, chloroplasts do too).</a:t>
            </a:r>
          </a:p>
        </p:txBody>
      </p:sp>
    </p:spTree>
    <p:extLst>
      <p:ext uri="{BB962C8B-B14F-4D97-AF65-F5344CB8AC3E}">
        <p14:creationId xmlns:p14="http://schemas.microsoft.com/office/powerpoint/2010/main" val="2567558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2" descr="B Mito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315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PLASMA MEMBRANE</a:t>
            </a:r>
            <a:endParaRPr lang="en-US" b="1" dirty="0"/>
          </a:p>
        </p:txBody>
      </p:sp>
      <p:pic>
        <p:nvPicPr>
          <p:cNvPr id="2050" name="Picture 2"/>
          <p:cNvPicPr>
            <a:picLocks noGrp="1" noChangeAspect="1" noChangeArrowheads="1"/>
          </p:cNvPicPr>
          <p:nvPr>
            <p:ph idx="1"/>
          </p:nvPr>
        </p:nvPicPr>
        <p:blipFill>
          <a:blip r:embed="rId2"/>
          <a:srcRect/>
          <a:stretch>
            <a:fillRect/>
          </a:stretch>
        </p:blipFill>
        <p:spPr bwMode="auto">
          <a:xfrm>
            <a:off x="573846" y="1600200"/>
            <a:ext cx="799630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Lysosomes &amp; Perixisomes</a:t>
            </a:r>
          </a:p>
        </p:txBody>
      </p:sp>
      <p:sp>
        <p:nvSpPr>
          <p:cNvPr id="91139" name="Rectangle 3"/>
          <p:cNvSpPr>
            <a:spLocks noGrp="1" noChangeArrowheads="1"/>
          </p:cNvSpPr>
          <p:nvPr>
            <p:ph type="body" idx="1"/>
          </p:nvPr>
        </p:nvSpPr>
        <p:spPr>
          <a:xfrm>
            <a:off x="0" y="1219200"/>
            <a:ext cx="9144000" cy="5638800"/>
          </a:xfrm>
        </p:spPr>
        <p:txBody>
          <a:bodyPr/>
          <a:lstStyle/>
          <a:p>
            <a:pPr eaLnBrk="1" hangingPunct="1">
              <a:lnSpc>
                <a:spcPct val="90000"/>
              </a:lnSpc>
            </a:pPr>
            <a:r>
              <a:rPr lang="en-US" altLang="en-US" sz="2400" smtClean="0"/>
              <a:t>Lysosomes - membrane-bound structure that possess powerful digestive enzymes that appear granular when inactive and vesicular when activeEnzymes are capable of digesting proteins, lipids, certain carbohydrates, DNA and RNA</a:t>
            </a:r>
          </a:p>
          <a:p>
            <a:pPr lvl="1" eaLnBrk="1" hangingPunct="1">
              <a:lnSpc>
                <a:spcPct val="90000"/>
              </a:lnSpc>
            </a:pPr>
            <a:r>
              <a:rPr lang="en-US" altLang="en-US" sz="2000" smtClean="0"/>
              <a:t>When attached to phagocytic vesicles, lysosomes are known as secondary lysosomes - digest to provide cell with raw materials for synthetic reactions in the cell</a:t>
            </a:r>
          </a:p>
          <a:p>
            <a:pPr lvl="1" eaLnBrk="1" hangingPunct="1">
              <a:lnSpc>
                <a:spcPct val="90000"/>
              </a:lnSpc>
            </a:pPr>
            <a:r>
              <a:rPr lang="en-US" altLang="en-US" sz="2000" smtClean="0"/>
              <a:t>Remaining undigested materials in vacuoles - residual body</a:t>
            </a:r>
          </a:p>
          <a:p>
            <a:pPr lvl="1" eaLnBrk="1" hangingPunct="1">
              <a:lnSpc>
                <a:spcPct val="90000"/>
              </a:lnSpc>
            </a:pPr>
            <a:r>
              <a:rPr lang="en-US" altLang="en-US" sz="2000" smtClean="0"/>
              <a:t>May digest parts of the cell they reside in by attaching to a vacuole or an intracellular component - this is known as autophagocytosis</a:t>
            </a:r>
          </a:p>
          <a:p>
            <a:pPr eaLnBrk="1" hangingPunct="1">
              <a:lnSpc>
                <a:spcPct val="90000"/>
              </a:lnSpc>
            </a:pPr>
            <a:r>
              <a:rPr lang="en-US" altLang="en-US" sz="2400" smtClean="0"/>
              <a:t>Peroxisomes - also known as microbodies and resemble lysosomes</a:t>
            </a:r>
          </a:p>
          <a:p>
            <a:pPr lvl="1" eaLnBrk="1" hangingPunct="1">
              <a:lnSpc>
                <a:spcPct val="90000"/>
              </a:lnSpc>
            </a:pPr>
            <a:r>
              <a:rPr lang="en-US" altLang="en-US" sz="2000" smtClean="0"/>
              <a:t>Possess powerful oxidative enzymes used to obtain energy from molecules and enzymes that degrade H2O2 into H2O and O2 (H2O2 is very toxic to the cell) using an enzyme called catalase or peroxidase.</a:t>
            </a:r>
          </a:p>
        </p:txBody>
      </p:sp>
    </p:spTree>
    <p:extLst>
      <p:ext uri="{BB962C8B-B14F-4D97-AF65-F5344CB8AC3E}">
        <p14:creationId xmlns:p14="http://schemas.microsoft.com/office/powerpoint/2010/main" val="7432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descr="B Ly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0251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Fibrils and Microtubules</a:t>
            </a:r>
          </a:p>
        </p:txBody>
      </p:sp>
      <p:sp>
        <p:nvSpPr>
          <p:cNvPr id="95235" name="Rectangle 3"/>
          <p:cNvSpPr>
            <a:spLocks noGrp="1" noChangeArrowheads="1"/>
          </p:cNvSpPr>
          <p:nvPr>
            <p:ph type="body" idx="1"/>
          </p:nvPr>
        </p:nvSpPr>
        <p:spPr>
          <a:xfrm>
            <a:off x="0" y="1371600"/>
            <a:ext cx="9144000" cy="5486400"/>
          </a:xfrm>
        </p:spPr>
        <p:txBody>
          <a:bodyPr/>
          <a:lstStyle/>
          <a:p>
            <a:pPr eaLnBrk="1" hangingPunct="1">
              <a:lnSpc>
                <a:spcPct val="80000"/>
              </a:lnSpc>
            </a:pPr>
            <a:r>
              <a:rPr lang="en-US" altLang="en-US" sz="2800" smtClean="0"/>
              <a:t>Fibrils and Microtubules - found coursing throughout the cytoplasm making up the "cytoskeleton".  </a:t>
            </a:r>
          </a:p>
          <a:p>
            <a:pPr lvl="1" eaLnBrk="1" hangingPunct="1">
              <a:lnSpc>
                <a:spcPct val="80000"/>
              </a:lnSpc>
            </a:pPr>
            <a:r>
              <a:rPr lang="en-US" altLang="en-US" sz="2400" smtClean="0"/>
              <a:t>Fibrils, also called microfilaments (6 nm), are solid, rod-like structures that may occur in bundles.  They are composed of proteins, especially actin and myosin.  </a:t>
            </a:r>
          </a:p>
          <a:p>
            <a:pPr lvl="1" eaLnBrk="1" hangingPunct="1">
              <a:lnSpc>
                <a:spcPct val="80000"/>
              </a:lnSpc>
            </a:pPr>
            <a:r>
              <a:rPr lang="en-US" altLang="en-US" sz="2400" smtClean="0"/>
              <a:t>Microtubules (25 nm) are hollow, tubular rods of  various lengths and are composed of protein subunits called tubulin.  </a:t>
            </a:r>
          </a:p>
          <a:p>
            <a:pPr eaLnBrk="1" hangingPunct="1">
              <a:lnSpc>
                <a:spcPct val="80000"/>
              </a:lnSpc>
            </a:pPr>
            <a:r>
              <a:rPr lang="en-US" altLang="en-US" sz="2800" smtClean="0"/>
              <a:t>Microfilaments play a major role in muscle contraction.  </a:t>
            </a:r>
          </a:p>
          <a:p>
            <a:pPr eaLnBrk="1" hangingPunct="1">
              <a:lnSpc>
                <a:spcPct val="80000"/>
              </a:lnSpc>
            </a:pPr>
            <a:r>
              <a:rPr lang="en-US" altLang="en-US" sz="2800" smtClean="0"/>
              <a:t>Microtubules direct intracellular movement, especially the movement of secretory granules, by using "MAPS" (microtubule associated proteins) - like a conveyer belt.  </a:t>
            </a:r>
          </a:p>
          <a:p>
            <a:pPr eaLnBrk="1" hangingPunct="1">
              <a:lnSpc>
                <a:spcPct val="80000"/>
              </a:lnSpc>
            </a:pPr>
            <a:r>
              <a:rPr lang="en-US" altLang="en-US" sz="2800" smtClean="0"/>
              <a:t>A variety of intermediate filaments (10 nm) also contribute to the cytoskeleton and cellular connections.</a:t>
            </a:r>
          </a:p>
        </p:txBody>
      </p:sp>
    </p:spTree>
    <p:extLst>
      <p:ext uri="{BB962C8B-B14F-4D97-AF65-F5344CB8AC3E}">
        <p14:creationId xmlns:p14="http://schemas.microsoft.com/office/powerpoint/2010/main" val="1234613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2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B Micro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2163"/>
            <a:ext cx="9144000" cy="562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392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Cilia and Flagella</a:t>
            </a:r>
          </a:p>
        </p:txBody>
      </p:sp>
      <p:sp>
        <p:nvSpPr>
          <p:cNvPr id="97283" name="Rectangle 3"/>
          <p:cNvSpPr>
            <a:spLocks noGrp="1" noChangeArrowheads="1"/>
          </p:cNvSpPr>
          <p:nvPr>
            <p:ph type="body" idx="1"/>
          </p:nvPr>
        </p:nvSpPr>
        <p:spPr>
          <a:xfrm>
            <a:off x="0" y="1295400"/>
            <a:ext cx="9144000" cy="5562600"/>
          </a:xfrm>
        </p:spPr>
        <p:txBody>
          <a:bodyPr/>
          <a:lstStyle/>
          <a:p>
            <a:pPr eaLnBrk="1" hangingPunct="1"/>
            <a:r>
              <a:rPr lang="en-US" altLang="en-US" sz="2800" dirty="0" smtClean="0"/>
              <a:t>Cilia and flagella - basically, the same thing </a:t>
            </a:r>
            <a:r>
              <a:rPr lang="en-US" altLang="en-US" sz="2800" dirty="0" smtClean="0">
                <a:sym typeface="Wingdings" pitchFamily="2" charset="2"/>
              </a:rPr>
              <a:t></a:t>
            </a:r>
            <a:r>
              <a:rPr lang="en-US" altLang="en-US" sz="2800" dirty="0" smtClean="0"/>
              <a:t> cytoplasmic extensions of the cell with a core of </a:t>
            </a:r>
            <a:r>
              <a:rPr lang="en-US" altLang="en-US" sz="2800" dirty="0" smtClean="0"/>
              <a:t>microtubules.</a:t>
            </a:r>
            <a:endParaRPr lang="en-US" altLang="en-US" sz="2800" dirty="0" smtClean="0"/>
          </a:p>
          <a:p>
            <a:pPr eaLnBrk="1" hangingPunct="1"/>
            <a:r>
              <a:rPr lang="en-US" altLang="en-US" sz="2800" dirty="0" smtClean="0"/>
              <a:t>The major difference, cilia are short and numerous, and flagella are long and few in number (usually one).  </a:t>
            </a:r>
          </a:p>
          <a:p>
            <a:pPr eaLnBrk="1" hangingPunct="1"/>
            <a:r>
              <a:rPr lang="en-US" altLang="en-US" sz="2800" dirty="0" smtClean="0"/>
              <a:t>Cilia move substances along a cell surface, whereas flagella typically move a cell.  </a:t>
            </a:r>
          </a:p>
          <a:p>
            <a:pPr eaLnBrk="1" hangingPunct="1"/>
            <a:r>
              <a:rPr lang="en-US" altLang="en-US" sz="2800" dirty="0" smtClean="0"/>
              <a:t>At the base of each cilium or flagellum, is a basal body composed of 9 triplets of microtubules.  They act as movement coordinators for each cellular projection.</a:t>
            </a:r>
          </a:p>
        </p:txBody>
      </p:sp>
    </p:spTree>
    <p:extLst>
      <p:ext uri="{BB962C8B-B14F-4D97-AF65-F5344CB8AC3E}">
        <p14:creationId xmlns:p14="http://schemas.microsoft.com/office/powerpoint/2010/main" val="2411646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2" descr="B Cilia N Flag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3340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B Ci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088" y="1981200"/>
            <a:ext cx="20177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descr="A Sperm n Eg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65325"/>
            <a:ext cx="35814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628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4000" smtClean="0"/>
              <a:t>Nucleus, Necleolus, and Chromatin</a:t>
            </a:r>
          </a:p>
        </p:txBody>
      </p:sp>
      <p:sp>
        <p:nvSpPr>
          <p:cNvPr id="99331" name="Rectangle 3"/>
          <p:cNvSpPr>
            <a:spLocks noGrp="1" noChangeArrowheads="1"/>
          </p:cNvSpPr>
          <p:nvPr>
            <p:ph type="body" idx="1"/>
          </p:nvPr>
        </p:nvSpPr>
        <p:spPr>
          <a:xfrm>
            <a:off x="0" y="1295400"/>
            <a:ext cx="9144000" cy="5562600"/>
          </a:xfrm>
        </p:spPr>
        <p:txBody>
          <a:bodyPr/>
          <a:lstStyle/>
          <a:p>
            <a:pPr eaLnBrk="1" hangingPunct="1">
              <a:lnSpc>
                <a:spcPct val="90000"/>
              </a:lnSpc>
            </a:pPr>
            <a:r>
              <a:rPr lang="en-US" altLang="en-US" sz="2400" smtClean="0"/>
              <a:t>Nucleus - large spherical structure encased by a double membrane pores (approx. 40 to 45 nm thick) called the nuclear envelope with many nuclear pores (up to 25% of envelope surface.  </a:t>
            </a:r>
          </a:p>
          <a:p>
            <a:pPr lvl="1" eaLnBrk="1" hangingPunct="1">
              <a:lnSpc>
                <a:spcPct val="90000"/>
              </a:lnSpc>
            </a:pPr>
            <a:r>
              <a:rPr lang="en-US" altLang="en-US" sz="2000" smtClean="0"/>
              <a:t>The space in the membrane is called the perinuclear cisterna (or space).  </a:t>
            </a:r>
          </a:p>
          <a:p>
            <a:pPr eaLnBrk="1" hangingPunct="1">
              <a:lnSpc>
                <a:spcPct val="90000"/>
              </a:lnSpc>
            </a:pPr>
            <a:r>
              <a:rPr lang="en-US" altLang="en-US" sz="2400" smtClean="0"/>
              <a:t>Two important structures within the nucleus are the nucleolus and chromatin.  They are found embedded in the nucleoplasm. </a:t>
            </a:r>
          </a:p>
          <a:p>
            <a:pPr eaLnBrk="1" hangingPunct="1">
              <a:lnSpc>
                <a:spcPct val="90000"/>
              </a:lnSpc>
            </a:pPr>
            <a:r>
              <a:rPr lang="en-US" altLang="en-US" sz="2400" smtClean="0"/>
              <a:t>Nucleolus - small nonmenbranous mass composed of protein and RNA  </a:t>
            </a:r>
          </a:p>
          <a:p>
            <a:pPr lvl="1" eaLnBrk="1" hangingPunct="1">
              <a:lnSpc>
                <a:spcPct val="90000"/>
              </a:lnSpc>
            </a:pPr>
            <a:r>
              <a:rPr lang="en-US" altLang="en-US" sz="2000" smtClean="0"/>
              <a:t>Functions to produce ribosomal subunits which leave the nucleus through nuclear pores to function in the cytoplasm.</a:t>
            </a:r>
          </a:p>
          <a:p>
            <a:pPr eaLnBrk="1" hangingPunct="1">
              <a:lnSpc>
                <a:spcPct val="90000"/>
              </a:lnSpc>
            </a:pPr>
            <a:r>
              <a:rPr lang="en-US" altLang="en-US" sz="2400" smtClean="0"/>
              <a:t>Chromatin - coiled, thread-like genetic material composed of protein and DNA which functions to control synthetic activity of the cell via protein (enzyme) synthesis</a:t>
            </a:r>
          </a:p>
        </p:txBody>
      </p:sp>
    </p:spTree>
    <p:extLst>
      <p:ext uri="{BB962C8B-B14F-4D97-AF65-F5344CB8AC3E}">
        <p14:creationId xmlns:p14="http://schemas.microsoft.com/office/powerpoint/2010/main" val="4053320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3" descr="B Nu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6101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3" descr="B Cel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075" y="762000"/>
            <a:ext cx="48609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4"/>
          <p:cNvSpPr>
            <a:spLocks noGrp="1" noChangeArrowheads="1"/>
          </p:cNvSpPr>
          <p:nvPr>
            <p:ph type="title"/>
          </p:nvPr>
        </p:nvSpPr>
        <p:spPr/>
        <p:txBody>
          <a:bodyPr/>
          <a:lstStyle/>
          <a:p>
            <a:pPr eaLnBrk="1" hangingPunct="1"/>
            <a:r>
              <a:rPr lang="en-US" altLang="en-US" sz="4000" smtClean="0"/>
              <a:t>Cell Division- Mitosis and Meiosis</a:t>
            </a:r>
          </a:p>
        </p:txBody>
      </p:sp>
      <p:sp>
        <p:nvSpPr>
          <p:cNvPr id="36869" name="Rectangle 5"/>
          <p:cNvSpPr>
            <a:spLocks noGrp="1" noChangeArrowheads="1"/>
          </p:cNvSpPr>
          <p:nvPr>
            <p:ph type="body" idx="1"/>
          </p:nvPr>
        </p:nvSpPr>
        <p:spPr>
          <a:xfrm>
            <a:off x="0" y="1600200"/>
            <a:ext cx="4114800" cy="4525963"/>
          </a:xfrm>
        </p:spPr>
        <p:txBody>
          <a:bodyPr/>
          <a:lstStyle/>
          <a:p>
            <a:pPr eaLnBrk="1" hangingPunct="1"/>
            <a:r>
              <a:rPr lang="en-US" altLang="en-US" sz="2800" smtClean="0"/>
              <a:t>Mitosis - cell division where DNA replicates, then divides once - most common type of all division</a:t>
            </a:r>
          </a:p>
          <a:p>
            <a:pPr eaLnBrk="1" hangingPunct="1"/>
            <a:r>
              <a:rPr lang="en-US" altLang="en-US" sz="2800" smtClean="0"/>
              <a:t>Meiosis - cell division where DNA replicates, then divides twice - only occurs in the testes and ovaries</a:t>
            </a:r>
          </a:p>
        </p:txBody>
      </p:sp>
    </p:spTree>
    <p:extLst>
      <p:ext uri="{BB962C8B-B14F-4D97-AF65-F5344CB8AC3E}">
        <p14:creationId xmlns:p14="http://schemas.microsoft.com/office/powerpoint/2010/main" val="4041657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DNA</a:t>
            </a:r>
          </a:p>
        </p:txBody>
      </p:sp>
      <p:sp>
        <p:nvSpPr>
          <p:cNvPr id="103427" name="Rectangle 3"/>
          <p:cNvSpPr>
            <a:spLocks noGrp="1" noChangeArrowheads="1"/>
          </p:cNvSpPr>
          <p:nvPr>
            <p:ph type="body" idx="1"/>
          </p:nvPr>
        </p:nvSpPr>
        <p:spPr>
          <a:xfrm>
            <a:off x="0" y="1295400"/>
            <a:ext cx="9144000" cy="5562600"/>
          </a:xfrm>
        </p:spPr>
        <p:txBody>
          <a:bodyPr/>
          <a:lstStyle/>
          <a:p>
            <a:pPr eaLnBrk="1" hangingPunct="1"/>
            <a:r>
              <a:rPr lang="en-US" altLang="en-US" smtClean="0"/>
              <a:t>DNA - deoxyribonucleic acid composed of nucleotides.  </a:t>
            </a:r>
          </a:p>
          <a:p>
            <a:pPr lvl="1" eaLnBrk="1" hangingPunct="1"/>
            <a:r>
              <a:rPr lang="en-US" altLang="en-US" smtClean="0"/>
              <a:t>Each nucleotide has 3 parts:  phosphate, sugar, and nitrogenous base.  </a:t>
            </a:r>
          </a:p>
          <a:p>
            <a:pPr lvl="1" eaLnBrk="1" hangingPunct="1"/>
            <a:r>
              <a:rPr lang="en-US" altLang="en-US" smtClean="0"/>
              <a:t>Only the bases differ with 4 different types:  adenine, guanine, cytosine, thymine.  </a:t>
            </a:r>
          </a:p>
          <a:p>
            <a:pPr lvl="1" eaLnBrk="1" hangingPunct="1"/>
            <a:r>
              <a:rPr lang="en-US" altLang="en-US" smtClean="0"/>
              <a:t>Complementary base pairing:  A = T and G = C.</a:t>
            </a:r>
          </a:p>
        </p:txBody>
      </p:sp>
    </p:spTree>
    <p:extLst>
      <p:ext uri="{BB962C8B-B14F-4D97-AF65-F5344CB8AC3E}">
        <p14:creationId xmlns:p14="http://schemas.microsoft.com/office/powerpoint/2010/main" val="2860011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(CONTINUE)</a:t>
            </a:r>
            <a:endParaRPr lang="en-US" sz="800" dirty="0"/>
          </a:p>
        </p:txBody>
      </p:sp>
      <p:sp>
        <p:nvSpPr>
          <p:cNvPr id="3" name="Content Placeholder 2"/>
          <p:cNvSpPr>
            <a:spLocks noGrp="1"/>
          </p:cNvSpPr>
          <p:nvPr>
            <p:ph idx="1"/>
          </p:nvPr>
        </p:nvSpPr>
        <p:spPr/>
        <p:txBody>
          <a:bodyPr>
            <a:normAutofit fontScale="92500"/>
          </a:bodyPr>
          <a:lstStyle/>
          <a:p>
            <a:pPr algn="just">
              <a:lnSpc>
                <a:spcPct val="150000"/>
              </a:lnSpc>
            </a:pPr>
            <a:r>
              <a:rPr lang="en-US" sz="2400" dirty="0"/>
              <a:t>The basic structural framework of the plasma membrane is </a:t>
            </a:r>
            <a:r>
              <a:rPr lang="en-US" sz="2400" dirty="0" smtClean="0"/>
              <a:t>the </a:t>
            </a:r>
            <a:r>
              <a:rPr lang="en-US" sz="2400" b="1" dirty="0" smtClean="0"/>
              <a:t>lipid </a:t>
            </a:r>
            <a:r>
              <a:rPr lang="en-US" sz="2400" b="1" dirty="0" err="1"/>
              <a:t>bilayer</a:t>
            </a:r>
            <a:r>
              <a:rPr lang="en-US" sz="2400" b="1" dirty="0"/>
              <a:t>, two back-to-back layers made up of three types </a:t>
            </a:r>
            <a:r>
              <a:rPr lang="en-US" sz="2400" b="1" dirty="0" smtClean="0"/>
              <a:t>of </a:t>
            </a:r>
            <a:r>
              <a:rPr lang="en-US" sz="2400" dirty="0" smtClean="0"/>
              <a:t>lipid </a:t>
            </a:r>
            <a:r>
              <a:rPr lang="en-US" sz="2400" dirty="0"/>
              <a:t>molecules—phospholipids, cholesterol, and </a:t>
            </a:r>
            <a:r>
              <a:rPr lang="en-US" sz="2400" dirty="0" err="1" smtClean="0"/>
              <a:t>glycolipids</a:t>
            </a:r>
            <a:endParaRPr lang="en-US" sz="2400" dirty="0" smtClean="0"/>
          </a:p>
          <a:p>
            <a:pPr algn="just">
              <a:lnSpc>
                <a:spcPct val="150000"/>
              </a:lnSpc>
            </a:pPr>
            <a:r>
              <a:rPr lang="en-US" sz="2400" dirty="0"/>
              <a:t>About 75% of the membrane lipids are </a:t>
            </a:r>
            <a:r>
              <a:rPr lang="en-US" sz="2400" b="1" dirty="0"/>
              <a:t>phospholipids</a:t>
            </a:r>
            <a:r>
              <a:rPr lang="en-US" sz="2400" b="1" dirty="0" smtClean="0"/>
              <a:t>, </a:t>
            </a:r>
            <a:r>
              <a:rPr lang="en-US" sz="2400" dirty="0" smtClean="0"/>
              <a:t>lipids </a:t>
            </a:r>
            <a:r>
              <a:rPr lang="en-US" sz="2400" dirty="0"/>
              <a:t>that contain </a:t>
            </a:r>
            <a:r>
              <a:rPr lang="en-US" sz="2400" dirty="0" smtClean="0"/>
              <a:t>phosphorus</a:t>
            </a:r>
          </a:p>
          <a:p>
            <a:pPr algn="just">
              <a:lnSpc>
                <a:spcPct val="150000"/>
              </a:lnSpc>
            </a:pPr>
            <a:r>
              <a:rPr lang="en-US" sz="2400" dirty="0"/>
              <a:t>Present in </a:t>
            </a:r>
            <a:r>
              <a:rPr lang="en-US" sz="2400" dirty="0" smtClean="0"/>
              <a:t>smaller amounts </a:t>
            </a:r>
            <a:r>
              <a:rPr lang="en-US" sz="2400" dirty="0"/>
              <a:t>are </a:t>
            </a:r>
            <a:r>
              <a:rPr lang="en-US" sz="2400" b="1" dirty="0"/>
              <a:t>cholesterol (about 20%), a steroid with </a:t>
            </a:r>
            <a:r>
              <a:rPr lang="en-US" sz="2400" b="1" dirty="0" smtClean="0"/>
              <a:t>an </a:t>
            </a:r>
            <a:r>
              <a:rPr lang="en-US" sz="2400" dirty="0" smtClean="0"/>
              <a:t>attached OH </a:t>
            </a:r>
            <a:r>
              <a:rPr lang="en-US" sz="2400" dirty="0"/>
              <a:t>(hydroxyl) group, and various </a:t>
            </a:r>
            <a:r>
              <a:rPr lang="en-US" sz="2400" b="1" dirty="0" err="1"/>
              <a:t>glycolipids</a:t>
            </a:r>
            <a:r>
              <a:rPr lang="en-US" sz="2400" b="1" dirty="0"/>
              <a:t> (</a:t>
            </a:r>
            <a:r>
              <a:rPr lang="en-US" sz="2400" b="1" dirty="0" smtClean="0"/>
              <a:t>about </a:t>
            </a:r>
            <a:r>
              <a:rPr lang="en-US" sz="2400" dirty="0" smtClean="0"/>
              <a:t>5</a:t>
            </a:r>
            <a:r>
              <a:rPr lang="en-US" sz="2400" dirty="0"/>
              <a:t>%), lipids with attached carbohydrate groups</a:t>
            </a:r>
            <a:endParaRPr lang="en-US" sz="2400" dirty="0" smtClean="0"/>
          </a:p>
          <a:p>
            <a:pPr algn="just">
              <a:lnSpc>
                <a:spcPct val="150000"/>
              </a:lnSpc>
            </a:pP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3" descr="B DNA Up 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12938"/>
            <a:ext cx="4343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descr="B Pentose n 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58975"/>
            <a:ext cx="441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5772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2" descr="B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5" y="152400"/>
            <a:ext cx="33686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0113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RNA</a:t>
            </a:r>
          </a:p>
        </p:txBody>
      </p:sp>
      <p:sp>
        <p:nvSpPr>
          <p:cNvPr id="104451" name="Rectangle 3"/>
          <p:cNvSpPr>
            <a:spLocks noGrp="1" noChangeArrowheads="1"/>
          </p:cNvSpPr>
          <p:nvPr>
            <p:ph type="body" idx="1"/>
          </p:nvPr>
        </p:nvSpPr>
        <p:spPr>
          <a:xfrm>
            <a:off x="0" y="1295400"/>
            <a:ext cx="9144000" cy="5562600"/>
          </a:xfrm>
        </p:spPr>
        <p:txBody>
          <a:bodyPr/>
          <a:lstStyle/>
          <a:p>
            <a:pPr eaLnBrk="1" hangingPunct="1">
              <a:lnSpc>
                <a:spcPct val="90000"/>
              </a:lnSpc>
            </a:pPr>
            <a:r>
              <a:rPr lang="en-US" altLang="en-US" sz="2400" smtClean="0"/>
              <a:t>RNA - composed of nucleotides, like DNA, except no thymine.  Instead RNA has uracil so A - U pairs up </a:t>
            </a:r>
          </a:p>
          <a:p>
            <a:pPr eaLnBrk="1" hangingPunct="1">
              <a:lnSpc>
                <a:spcPct val="90000"/>
              </a:lnSpc>
            </a:pPr>
            <a:r>
              <a:rPr lang="en-US" altLang="en-US" sz="2400" smtClean="0"/>
              <a:t>mRNA - carries the genetic message or "codon" (3 nucleotides long) produced from a DNA "triplet“ therefore, has a complementary sequence. </a:t>
            </a:r>
          </a:p>
          <a:p>
            <a:pPr lvl="1" eaLnBrk="1" hangingPunct="1">
              <a:lnSpc>
                <a:spcPct val="90000"/>
              </a:lnSpc>
            </a:pPr>
            <a:r>
              <a:rPr lang="en-US" altLang="en-US" sz="2000" smtClean="0"/>
              <a:t>There are 64 possible codon sequences coding for only 20 different amino acids;  you will only need to learn four specific codons.</a:t>
            </a:r>
          </a:p>
          <a:p>
            <a:pPr eaLnBrk="1" hangingPunct="1">
              <a:lnSpc>
                <a:spcPct val="90000"/>
              </a:lnSpc>
            </a:pPr>
            <a:r>
              <a:rPr lang="en-US" altLang="en-US" sz="2400" smtClean="0"/>
              <a:t>tRNA - recognizes mRNA “codon” using a complementary "anticodon" and delivers a specific amino acid to a growing polypeptide chain.  </a:t>
            </a:r>
          </a:p>
          <a:p>
            <a:pPr eaLnBrk="1" hangingPunct="1">
              <a:lnSpc>
                <a:spcPct val="90000"/>
              </a:lnSpc>
            </a:pPr>
            <a:r>
              <a:rPr lang="en-US" altLang="en-US" sz="2400" smtClean="0"/>
              <a:t>rRNA - complexes with proteins to form ribosomes, upon which proteins are produced</a:t>
            </a:r>
          </a:p>
          <a:p>
            <a:pPr eaLnBrk="1" hangingPunct="1">
              <a:lnSpc>
                <a:spcPct val="90000"/>
              </a:lnSpc>
            </a:pPr>
            <a:r>
              <a:rPr lang="en-US" altLang="en-US" sz="2400" smtClean="0"/>
              <a:t>important codons:  AUG = start codon and UAA, UAG, and UGA = stop codons</a:t>
            </a:r>
          </a:p>
          <a:p>
            <a:pPr lvl="1" eaLnBrk="1" hangingPunct="1">
              <a:lnSpc>
                <a:spcPct val="90000"/>
              </a:lnSpc>
            </a:pPr>
            <a:r>
              <a:rPr lang="en-US" altLang="en-US" sz="2000" smtClean="0"/>
              <a:t>example sequence: CCG GGA </a:t>
            </a:r>
            <a:r>
              <a:rPr lang="en-US" altLang="en-US" sz="2000" u="sng" smtClean="0"/>
              <a:t>AUG</a:t>
            </a:r>
            <a:r>
              <a:rPr lang="en-US" altLang="en-US" sz="2000" smtClean="0"/>
              <a:t> CCU AGU GUG CAG UUG </a:t>
            </a:r>
            <a:r>
              <a:rPr lang="en-US" altLang="en-US" sz="2000" u="sng" smtClean="0"/>
              <a:t>UAA</a:t>
            </a:r>
            <a:r>
              <a:rPr lang="en-US" altLang="en-US" sz="2000" smtClean="0"/>
              <a:t> GCU = RNA for 6 amino acids  (start)                                            (stop)</a:t>
            </a:r>
          </a:p>
        </p:txBody>
      </p:sp>
    </p:spTree>
    <p:extLst>
      <p:ext uri="{BB962C8B-B14F-4D97-AF65-F5344CB8AC3E}">
        <p14:creationId xmlns:p14="http://schemas.microsoft.com/office/powerpoint/2010/main" val="3355457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45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44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3" descr="B DNA to P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1681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eaLnBrk="1" hangingPunct="1"/>
            <a:r>
              <a:rPr lang="en-US" altLang="en-US" sz="4000" smtClean="0"/>
              <a:t>Replication, Transcription and Translation</a:t>
            </a:r>
          </a:p>
        </p:txBody>
      </p:sp>
      <p:sp>
        <p:nvSpPr>
          <p:cNvPr id="105475" name="Rectangle 3"/>
          <p:cNvSpPr>
            <a:spLocks noGrp="1" noChangeArrowheads="1"/>
          </p:cNvSpPr>
          <p:nvPr>
            <p:ph type="body" idx="1"/>
          </p:nvPr>
        </p:nvSpPr>
        <p:spPr/>
        <p:txBody>
          <a:bodyPr/>
          <a:lstStyle/>
          <a:p>
            <a:pPr eaLnBrk="1" hangingPunct="1"/>
            <a:r>
              <a:rPr lang="en-US" altLang="en-US" smtClean="0"/>
              <a:t>Replication:  DNA makes exact (or nearly exact) copy of itself</a:t>
            </a:r>
          </a:p>
          <a:p>
            <a:pPr eaLnBrk="1" hangingPunct="1"/>
            <a:r>
              <a:rPr lang="en-US" altLang="en-US" smtClean="0"/>
              <a:t>Transcription:  DNA makes RNA (makes all 3 types:  ribosomal RNA, transfer RNA, and messenger RNA)</a:t>
            </a:r>
          </a:p>
          <a:p>
            <a:pPr eaLnBrk="1" hangingPunct="1"/>
            <a:r>
              <a:rPr lang="en-US" altLang="en-US" smtClean="0"/>
              <a:t>Translation:  protein synthesis (uses all 3 types of RNA) and occurs on ribosomes (free or membrane-bound)</a:t>
            </a:r>
          </a:p>
        </p:txBody>
      </p:sp>
    </p:spTree>
    <p:extLst>
      <p:ext uri="{BB962C8B-B14F-4D97-AF65-F5344CB8AC3E}">
        <p14:creationId xmlns:p14="http://schemas.microsoft.com/office/powerpoint/2010/main" val="32161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2" name="Picture 4" descr="B Repli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750"/>
            <a:ext cx="82296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720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7586" name="Object 5"/>
          <p:cNvGraphicFramePr>
            <a:graphicFrameLocks noChangeAspect="1"/>
          </p:cNvGraphicFramePr>
          <p:nvPr/>
        </p:nvGraphicFramePr>
        <p:xfrm>
          <a:off x="2439988" y="0"/>
          <a:ext cx="4264025" cy="6858000"/>
        </p:xfrm>
        <a:graphic>
          <a:graphicData uri="http://schemas.openxmlformats.org/presentationml/2006/ole">
            <mc:AlternateContent xmlns:mc="http://schemas.openxmlformats.org/markup-compatibility/2006">
              <mc:Choice xmlns:v="urn:schemas-microsoft-com:vml" Requires="v">
                <p:oleObj spid="_x0000_s1033" name="PhotoImpact" r:id="rId3" imgW="3447003" imgH="5541275" progId="PI3.Image">
                  <p:embed/>
                </p:oleObj>
              </mc:Choice>
              <mc:Fallback>
                <p:oleObj name="PhotoImpact" r:id="rId3" imgW="3447003" imgH="5541275" progId="PI3.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988" y="0"/>
                        <a:ext cx="42640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096315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5" descr="B Trans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200"/>
            <a:ext cx="9144000"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334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00" dirty="0" smtClean="0"/>
              <a:t>(CONTINUE)</a:t>
            </a:r>
            <a:endParaRPr lang="en-US" sz="900" dirty="0"/>
          </a:p>
        </p:txBody>
      </p:sp>
      <p:sp>
        <p:nvSpPr>
          <p:cNvPr id="3" name="Content Placeholder 2"/>
          <p:cNvSpPr>
            <a:spLocks noGrp="1"/>
          </p:cNvSpPr>
          <p:nvPr>
            <p:ph idx="1"/>
          </p:nvPr>
        </p:nvSpPr>
        <p:spPr/>
        <p:txBody>
          <a:bodyPr>
            <a:normAutofit/>
          </a:bodyPr>
          <a:lstStyle/>
          <a:p>
            <a:pPr algn="just"/>
            <a:r>
              <a:rPr lang="en-US" sz="2400" dirty="0"/>
              <a:t>The bilayer arrangement occurs because the lipids </a:t>
            </a:r>
            <a:r>
              <a:rPr lang="en-US" sz="2400" dirty="0" smtClean="0"/>
              <a:t>are </a:t>
            </a:r>
            <a:r>
              <a:rPr lang="en-US" sz="2400" b="1" dirty="0" smtClean="0"/>
              <a:t>amphipathic </a:t>
            </a:r>
            <a:r>
              <a:rPr lang="en-US" sz="2400" b="1" dirty="0"/>
              <a:t>molecules, which means </a:t>
            </a:r>
            <a:r>
              <a:rPr lang="en-US" sz="2400" b="1" dirty="0" smtClean="0"/>
              <a:t>that </a:t>
            </a:r>
            <a:r>
              <a:rPr lang="en-US" sz="2400" dirty="0" smtClean="0"/>
              <a:t>they </a:t>
            </a:r>
            <a:r>
              <a:rPr lang="en-US" sz="2400" dirty="0"/>
              <a:t>have both polar and nonpolar </a:t>
            </a:r>
            <a:r>
              <a:rPr lang="en-US" sz="2400" dirty="0" smtClean="0"/>
              <a:t>parts</a:t>
            </a:r>
          </a:p>
          <a:p>
            <a:pPr algn="just"/>
            <a:r>
              <a:rPr lang="en-US" sz="2400" dirty="0"/>
              <a:t>In </a:t>
            </a:r>
            <a:r>
              <a:rPr lang="en-US" sz="2400" dirty="0" smtClean="0"/>
              <a:t>phospholipids, </a:t>
            </a:r>
            <a:r>
              <a:rPr lang="en-US" sz="2400" dirty="0"/>
              <a:t>the </a:t>
            </a:r>
            <a:r>
              <a:rPr lang="en-US" sz="2400" b="1" dirty="0"/>
              <a:t>polar part </a:t>
            </a:r>
            <a:r>
              <a:rPr lang="en-US" sz="2400" dirty="0"/>
              <a:t>is the </a:t>
            </a:r>
            <a:r>
              <a:rPr lang="en-US" sz="2400" dirty="0" smtClean="0"/>
              <a:t>phosphate containing</a:t>
            </a:r>
            <a:endParaRPr lang="en-US" sz="2400" dirty="0"/>
          </a:p>
          <a:p>
            <a:pPr algn="just">
              <a:buNone/>
            </a:pPr>
            <a:r>
              <a:rPr lang="en-US" sz="2400" dirty="0" smtClean="0"/>
              <a:t>	“</a:t>
            </a:r>
            <a:r>
              <a:rPr lang="en-US" sz="2400" dirty="0"/>
              <a:t>head,” which is </a:t>
            </a:r>
            <a:r>
              <a:rPr lang="en-US" sz="2400" i="1" dirty="0" smtClean="0"/>
              <a:t>hydrophilic </a:t>
            </a:r>
          </a:p>
          <a:p>
            <a:pPr algn="just"/>
            <a:r>
              <a:rPr lang="en-US" sz="2400" dirty="0"/>
              <a:t>The </a:t>
            </a:r>
            <a:r>
              <a:rPr lang="en-US" sz="2400" b="1" dirty="0"/>
              <a:t>nonpolar parts </a:t>
            </a:r>
            <a:r>
              <a:rPr lang="en-US" sz="2400" dirty="0"/>
              <a:t>are the two long fatty </a:t>
            </a:r>
            <a:r>
              <a:rPr lang="en-US" sz="2400" dirty="0" smtClean="0"/>
              <a:t>acid “</a:t>
            </a:r>
            <a:r>
              <a:rPr lang="en-US" sz="2400" dirty="0"/>
              <a:t>tails,” which are </a:t>
            </a:r>
            <a:r>
              <a:rPr lang="en-US" sz="2400" i="1" dirty="0"/>
              <a:t>hydrophobic (-phobic  fearing) </a:t>
            </a:r>
            <a:r>
              <a:rPr lang="en-US" sz="2400" i="1" dirty="0" smtClean="0"/>
              <a:t>hydrocarbon </a:t>
            </a:r>
            <a:r>
              <a:rPr lang="en-US" sz="2400" dirty="0" smtClean="0"/>
              <a:t>chains.</a:t>
            </a:r>
          </a:p>
          <a:p>
            <a:pPr algn="just"/>
            <a:r>
              <a:rPr lang="en-US" sz="2400" dirty="0"/>
              <a:t>The hydrophobic fatty acid tails in each half of </a:t>
            </a:r>
            <a:r>
              <a:rPr lang="en-US" sz="2400" dirty="0" smtClean="0"/>
              <a:t>the bilayer point </a:t>
            </a:r>
            <a:r>
              <a:rPr lang="en-US" sz="2400" dirty="0"/>
              <a:t>toward one another, forming a </a:t>
            </a:r>
            <a:r>
              <a:rPr lang="en-US" sz="2400" dirty="0" smtClean="0"/>
              <a:t>non polar</a:t>
            </a:r>
            <a:r>
              <a:rPr lang="en-US" sz="2400" dirty="0"/>
              <a:t>, </a:t>
            </a:r>
            <a:r>
              <a:rPr lang="en-US" sz="2400" dirty="0" smtClean="0"/>
              <a:t>hydrophobic region </a:t>
            </a:r>
            <a:r>
              <a:rPr lang="en-US" sz="2400" dirty="0"/>
              <a:t>in the membrane’s interior.</a:t>
            </a:r>
            <a:endParaRPr lang="en-US" sz="2400" i="1" dirty="0" smtClean="0"/>
          </a:p>
          <a:p>
            <a:pPr algn="just">
              <a:buNone/>
            </a:pPr>
            <a:endParaRPr lang="en-US" sz="2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ARRANGEMENT OF MEMBRANE PROTEINS</a:t>
            </a:r>
            <a:endParaRPr lang="en-US" b="1" dirty="0"/>
          </a:p>
        </p:txBody>
      </p:sp>
      <p:sp>
        <p:nvSpPr>
          <p:cNvPr id="3" name="Content Placeholder 2"/>
          <p:cNvSpPr>
            <a:spLocks noGrp="1"/>
          </p:cNvSpPr>
          <p:nvPr>
            <p:ph idx="1"/>
          </p:nvPr>
        </p:nvSpPr>
        <p:spPr/>
        <p:txBody>
          <a:bodyPr>
            <a:normAutofit fontScale="92500"/>
          </a:bodyPr>
          <a:lstStyle/>
          <a:p>
            <a:pPr algn="just"/>
            <a:r>
              <a:rPr lang="en-US" sz="2400" dirty="0" smtClean="0"/>
              <a:t>Membrane proteins are classified as integral or peripheral</a:t>
            </a:r>
          </a:p>
          <a:p>
            <a:pPr algn="just">
              <a:buNone/>
            </a:pPr>
            <a:r>
              <a:rPr lang="en-US" sz="2400" dirty="0" smtClean="0"/>
              <a:t>	according to whether they are firmly embedded in the membrane</a:t>
            </a:r>
          </a:p>
          <a:p>
            <a:pPr algn="just"/>
            <a:r>
              <a:rPr lang="en-US" sz="2400" b="1" dirty="0" smtClean="0"/>
              <a:t>Integral proteins extend into or through the lipid </a:t>
            </a:r>
            <a:r>
              <a:rPr lang="en-US" sz="2400" dirty="0" err="1" smtClean="0"/>
              <a:t>bilayer</a:t>
            </a:r>
            <a:r>
              <a:rPr lang="en-US" sz="2400" dirty="0" smtClean="0"/>
              <a:t>, most integral proteins are </a:t>
            </a:r>
            <a:r>
              <a:rPr lang="en-US" sz="2400" b="1" dirty="0" smtClean="0"/>
              <a:t>transmembrane proteins </a:t>
            </a:r>
          </a:p>
          <a:p>
            <a:pPr algn="just"/>
            <a:r>
              <a:rPr lang="en-US" sz="2400" dirty="0" smtClean="0"/>
              <a:t>Like membrane lipids, integral membrane proteins are </a:t>
            </a:r>
            <a:r>
              <a:rPr lang="en-US" sz="2400" dirty="0" err="1" smtClean="0"/>
              <a:t>amphipathic</a:t>
            </a:r>
            <a:endParaRPr lang="en-US" sz="2400" dirty="0" smtClean="0"/>
          </a:p>
          <a:p>
            <a:pPr algn="just"/>
            <a:r>
              <a:rPr lang="en-US" sz="2400" b="1" dirty="0" smtClean="0"/>
              <a:t>Peripheral proteins are not as firmly </a:t>
            </a:r>
            <a:r>
              <a:rPr lang="en-US" sz="2400" dirty="0" smtClean="0"/>
              <a:t>embedded in the membrane</a:t>
            </a:r>
          </a:p>
          <a:p>
            <a:pPr algn="just"/>
            <a:r>
              <a:rPr lang="en-US" sz="2400" dirty="0" smtClean="0"/>
              <a:t>Many membrane proteins are </a:t>
            </a:r>
            <a:r>
              <a:rPr lang="en-US" sz="2400" b="1" dirty="0" err="1" smtClean="0"/>
              <a:t>glycoproteins</a:t>
            </a:r>
            <a:endParaRPr lang="en-US" sz="2400" b="1" dirty="0" smtClean="0"/>
          </a:p>
          <a:p>
            <a:pPr algn="just"/>
            <a:r>
              <a:rPr lang="en-US" sz="2400" dirty="0" smtClean="0"/>
              <a:t>Carbohydrate portions of </a:t>
            </a:r>
            <a:r>
              <a:rPr lang="en-US" sz="2400" dirty="0" err="1" smtClean="0"/>
              <a:t>glycolipids</a:t>
            </a:r>
            <a:r>
              <a:rPr lang="en-US" sz="2400" dirty="0" smtClean="0"/>
              <a:t> and </a:t>
            </a:r>
            <a:r>
              <a:rPr lang="en-US" sz="2400" dirty="0" err="1" smtClean="0"/>
              <a:t>glycoproteins</a:t>
            </a:r>
            <a:r>
              <a:rPr lang="en-US" sz="2400" dirty="0" smtClean="0"/>
              <a:t> form an extensive sugary coat called the </a:t>
            </a:r>
            <a:r>
              <a:rPr lang="en-US" sz="2400" b="1" dirty="0" err="1" smtClean="0"/>
              <a:t>glycocalyx</a:t>
            </a:r>
            <a:r>
              <a:rPr lang="en-US" sz="2400" b="1" dirty="0" smtClean="0"/>
              <a:t> </a:t>
            </a:r>
            <a:r>
              <a:rPr lang="en-US" sz="2400" b="1" dirty="0" err="1" smtClean="0"/>
              <a:t>exa</a:t>
            </a:r>
            <a:r>
              <a:rPr lang="en-US" sz="2400" b="1" dirty="0" smtClean="0"/>
              <a:t>: WBC, RBC, </a:t>
            </a:r>
            <a:r>
              <a:rPr lang="en-US" sz="2400" dirty="0" smtClean="0"/>
              <a:t>protects cells that line the airways and the gastrointestinal tract from drying out</a:t>
            </a:r>
          </a:p>
          <a:p>
            <a:pPr algn="just">
              <a:buNone/>
            </a:pPr>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4265</TotalTime>
  <Words>3495</Words>
  <Application>Microsoft Office PowerPoint</Application>
  <PresentationFormat>On-screen Show (4:3)</PresentationFormat>
  <Paragraphs>283</Paragraphs>
  <Slides>77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Office Theme</vt:lpstr>
      <vt:lpstr>PhotoImpact</vt:lpstr>
      <vt:lpstr>Cell organells </vt:lpstr>
      <vt:lpstr>INTRODUCTION</vt:lpstr>
      <vt:lpstr>PowerPoint Presentation</vt:lpstr>
      <vt:lpstr>PowerPoint Presentation</vt:lpstr>
      <vt:lpstr>PLASMA MEMBRANE</vt:lpstr>
      <vt:lpstr>PLASMA MEMBRANE</vt:lpstr>
      <vt:lpstr>(CONTINUE)</vt:lpstr>
      <vt:lpstr>(CONTINUE)</vt:lpstr>
      <vt:lpstr>ARRANGEMENT OF MEMBRANE PROTEINS</vt:lpstr>
      <vt:lpstr>FUNCTIONS OF MEMBRANE PROTEINS</vt:lpstr>
      <vt:lpstr>(continue)</vt:lpstr>
      <vt:lpstr>(continue)</vt:lpstr>
      <vt:lpstr>(continue)</vt:lpstr>
      <vt:lpstr>PowerPoint Presentation</vt:lpstr>
      <vt:lpstr>MEMBRANE FLUIDITY</vt:lpstr>
      <vt:lpstr>(Continue)</vt:lpstr>
      <vt:lpstr>MEMBRANE PERMEABILITY</vt:lpstr>
      <vt:lpstr>GRADIENT ACROSS THE PLASMA MEMBRANE</vt:lpstr>
      <vt:lpstr>(continue)</vt:lpstr>
      <vt:lpstr>TRANSPORT ACROSS THE PLASMA MEMBRANE</vt:lpstr>
      <vt:lpstr>PRINCIPLE OF PASSIVE DIFFUSION</vt:lpstr>
      <vt:lpstr>FACTORS AFFECTING DIFFUSION RATE ACROSS PLASMA MEMBRANE</vt:lpstr>
      <vt:lpstr>SIMPLE DIFFUSION</vt:lpstr>
      <vt:lpstr>CHANNEL MEDIATED DIFFUSION</vt:lpstr>
      <vt:lpstr>(CONTINUE)</vt:lpstr>
      <vt:lpstr>CARRIER MEDIATED FACILITATED DIFFUSION </vt:lpstr>
      <vt:lpstr>(CONTINUE)</vt:lpstr>
      <vt:lpstr>PRINCIPLE OF OSMOSIS</vt:lpstr>
      <vt:lpstr>(CONTINUE)</vt:lpstr>
      <vt:lpstr>(continue)</vt:lpstr>
      <vt:lpstr>(continue)</vt:lpstr>
      <vt:lpstr>PowerPoint Presentation</vt:lpstr>
      <vt:lpstr>PowerPoint Presentation</vt:lpstr>
      <vt:lpstr>ACTIVE PROCESS</vt:lpstr>
      <vt:lpstr>PRIMARY ACTIVE TRANSPORT</vt:lpstr>
      <vt:lpstr>PowerPoint Presentation</vt:lpstr>
      <vt:lpstr>(continue)</vt:lpstr>
      <vt:lpstr>SECONDARY ACTIVE TRANSPORT</vt:lpstr>
      <vt:lpstr>PowerPoint Presentation</vt:lpstr>
      <vt:lpstr>TRANSPORT IN VESICLES</vt:lpstr>
      <vt:lpstr>RECEPTOR MEDIATED ENDOCYTOSIS</vt:lpstr>
      <vt:lpstr>PowerPoint Presentation</vt:lpstr>
      <vt:lpstr>PINOCYTOSIS/BULK PHASE ENDOCYTOSIS</vt:lpstr>
      <vt:lpstr>EXOCYTOSIS</vt:lpstr>
      <vt:lpstr>CYTOPLASM</vt:lpstr>
      <vt:lpstr>(continue)</vt:lpstr>
      <vt:lpstr>CYTOSKELETON</vt:lpstr>
      <vt:lpstr>PowerPoint Presentation</vt:lpstr>
      <vt:lpstr>CENTOSOME</vt:lpstr>
      <vt:lpstr>PowerPoint Presentation</vt:lpstr>
      <vt:lpstr>RIBOSOMES</vt:lpstr>
      <vt:lpstr>PowerPoint Presentation</vt:lpstr>
      <vt:lpstr>ENDOPLASMIC RETICULUM</vt:lpstr>
      <vt:lpstr>Endoplasmic Reticulum</vt:lpstr>
      <vt:lpstr>PowerPoint Presentation</vt:lpstr>
      <vt:lpstr>(continue)</vt:lpstr>
      <vt:lpstr>Golgi Complex</vt:lpstr>
      <vt:lpstr>Mitochondria</vt:lpstr>
      <vt:lpstr>PowerPoint Presentation</vt:lpstr>
      <vt:lpstr>Lysosomes &amp; Perixisomes</vt:lpstr>
      <vt:lpstr>PowerPoint Presentation</vt:lpstr>
      <vt:lpstr>Fibrils and Microtubules</vt:lpstr>
      <vt:lpstr>PowerPoint Presentation</vt:lpstr>
      <vt:lpstr>Cilia and Flagella</vt:lpstr>
      <vt:lpstr>PowerPoint Presentation</vt:lpstr>
      <vt:lpstr>Nucleus, Necleolus, and Chromatin</vt:lpstr>
      <vt:lpstr>PowerPoint Presentation</vt:lpstr>
      <vt:lpstr>Cell Division- Mitosis and Meiosis</vt:lpstr>
      <vt:lpstr>DNA</vt:lpstr>
      <vt:lpstr>PowerPoint Presentation</vt:lpstr>
      <vt:lpstr>PowerPoint Presentation</vt:lpstr>
      <vt:lpstr>RNA</vt:lpstr>
      <vt:lpstr>PowerPoint Presentation</vt:lpstr>
      <vt:lpstr>Replication, Transcription and Translation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dc:title>
  <dc:creator>SAHARA</dc:creator>
  <cp:lastModifiedBy>Sammy</cp:lastModifiedBy>
  <cp:revision>400</cp:revision>
  <dcterms:created xsi:type="dcterms:W3CDTF">2016-09-21T09:35:18Z</dcterms:created>
  <dcterms:modified xsi:type="dcterms:W3CDTF">2016-11-20T22:00:04Z</dcterms:modified>
</cp:coreProperties>
</file>